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entation.xml" ContentType="application/vnd.openxmlformats-officedocument.presentationml.presentation.main+xml"/>
  <Override PartName="/ppt/diagrams/data1.xml" ContentType="application/vnd.openxmlformats-officedocument.drawingml.diagramData+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diagrams/drawing1.xml" ContentType="application/vnd.ms-office.drawingml.diagramDrawing+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4"/>
  </p:notesMasterIdLst>
  <p:sldIdLst>
    <p:sldId id="267" r:id="rId3"/>
    <p:sldId id="284" r:id="rId4"/>
    <p:sldId id="283" r:id="rId5"/>
    <p:sldId id="285" r:id="rId6"/>
    <p:sldId id="287" r:id="rId7"/>
    <p:sldId id="288" r:id="rId8"/>
    <p:sldId id="291" r:id="rId9"/>
    <p:sldId id="286" r:id="rId10"/>
    <p:sldId id="289" r:id="rId11"/>
    <p:sldId id="281" r:id="rId12"/>
    <p:sldId id="290"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37"/>
    <p:restoredTop sz="94648"/>
  </p:normalViewPr>
  <p:slideViewPr>
    <p:cSldViewPr snapToGrid="0">
      <p:cViewPr varScale="1">
        <p:scale>
          <a:sx n="150" d="100"/>
          <a:sy n="150" d="100"/>
        </p:scale>
        <p:origin x="520" y="1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customXml" Target="../customXml/item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BFA129-C89B-4AAF-99CE-BD83EC3FFF1E}"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7E946AA7-F308-4069-BCEF-EA6E458D3DE4}">
      <dgm:prSet custT="1"/>
      <dgm:spPr/>
      <dgm:t>
        <a:bodyPr/>
        <a:lstStyle/>
        <a:p>
          <a:r>
            <a:rPr lang="en-US" sz="1400" dirty="0"/>
            <a:t>Providing guidance &amp; job </a:t>
          </a:r>
          <a:r>
            <a:rPr lang="en-US" sz="1400" dirty="0" err="1"/>
            <a:t>opps</a:t>
          </a:r>
          <a:r>
            <a:rPr lang="en-US" sz="1400" dirty="0"/>
            <a:t> for target groups including young people with no qualifications, refugees and older workers reintegrating the labour market;</a:t>
          </a:r>
        </a:p>
      </dgm:t>
    </dgm:pt>
    <dgm:pt modelId="{2C936BF0-F3D0-40E7-A05C-64558157176B}" type="parTrans" cxnId="{7A4901FE-7AE1-40EC-8539-741B19BF9165}">
      <dgm:prSet/>
      <dgm:spPr/>
      <dgm:t>
        <a:bodyPr/>
        <a:lstStyle/>
        <a:p>
          <a:endParaRPr lang="en-US"/>
        </a:p>
      </dgm:t>
    </dgm:pt>
    <dgm:pt modelId="{CEA44C27-6FCB-4C5C-8F5A-9DC72281173A}" type="sibTrans" cxnId="{7A4901FE-7AE1-40EC-8539-741B19BF9165}">
      <dgm:prSet/>
      <dgm:spPr/>
      <dgm:t>
        <a:bodyPr/>
        <a:lstStyle/>
        <a:p>
          <a:endParaRPr lang="en-US"/>
        </a:p>
      </dgm:t>
    </dgm:pt>
    <dgm:pt modelId="{529C3336-E9C4-4B12-8A63-76D099657464}">
      <dgm:prSet custT="1"/>
      <dgm:spPr/>
      <dgm:t>
        <a:bodyPr/>
        <a:lstStyle/>
        <a:p>
          <a:r>
            <a:rPr lang="en-US" sz="1400" dirty="0"/>
            <a:t>Pre-empting the changing nature of jobs &amp; skills needs at national and local level, including facilitating transitions into fast-changing sectors (green transition, AI etc.).</a:t>
          </a:r>
        </a:p>
      </dgm:t>
    </dgm:pt>
    <dgm:pt modelId="{B60B9337-40F1-4B44-AE06-5D46BC15BB86}" type="parTrans" cxnId="{8DA543DE-0523-4F67-BAF4-EEB90A461554}">
      <dgm:prSet/>
      <dgm:spPr/>
      <dgm:t>
        <a:bodyPr/>
        <a:lstStyle/>
        <a:p>
          <a:endParaRPr lang="en-US"/>
        </a:p>
      </dgm:t>
    </dgm:pt>
    <dgm:pt modelId="{74D06B6A-9546-44A4-BA3E-89A77ADAAE3E}" type="sibTrans" cxnId="{8DA543DE-0523-4F67-BAF4-EEB90A461554}">
      <dgm:prSet/>
      <dgm:spPr/>
      <dgm:t>
        <a:bodyPr/>
        <a:lstStyle/>
        <a:p>
          <a:endParaRPr lang="en-US"/>
        </a:p>
      </dgm:t>
    </dgm:pt>
    <dgm:pt modelId="{C8D8064A-3FD8-4192-B584-3662327C123C}">
      <dgm:prSet custT="1"/>
      <dgm:spPr/>
      <dgm:t>
        <a:bodyPr/>
        <a:lstStyle/>
        <a:p>
          <a:r>
            <a:rPr lang="en-US" sz="1400" dirty="0"/>
            <a:t>Implementing new approaches to skills assessment to identify gaps and effectively harness the expertise of recruitment and employments experts.</a:t>
          </a:r>
        </a:p>
      </dgm:t>
    </dgm:pt>
    <dgm:pt modelId="{F7714F91-3C18-404C-BA37-B7A221D6FD09}" type="parTrans" cxnId="{A09BEB76-F4FC-4236-BAB5-E6D696337FD8}">
      <dgm:prSet/>
      <dgm:spPr/>
      <dgm:t>
        <a:bodyPr/>
        <a:lstStyle/>
        <a:p>
          <a:endParaRPr lang="en-US"/>
        </a:p>
      </dgm:t>
    </dgm:pt>
    <dgm:pt modelId="{E4CD7BE6-41BC-4518-BF4E-53EB31717ED0}" type="sibTrans" cxnId="{A09BEB76-F4FC-4236-BAB5-E6D696337FD8}">
      <dgm:prSet/>
      <dgm:spPr/>
      <dgm:t>
        <a:bodyPr/>
        <a:lstStyle/>
        <a:p>
          <a:endParaRPr lang="en-US"/>
        </a:p>
      </dgm:t>
    </dgm:pt>
    <dgm:pt modelId="{0A4071DC-D271-4151-B1BF-9036D63F3B4E}">
      <dgm:prSet custT="1"/>
      <dgm:spPr/>
      <dgm:t>
        <a:bodyPr/>
        <a:lstStyle/>
        <a:p>
          <a:r>
            <a:rPr lang="en-US" sz="1400" dirty="0"/>
            <a:t>Creating agile funding systems and developing innovative approaches to the structure and delivery of training programs.</a:t>
          </a:r>
        </a:p>
      </dgm:t>
    </dgm:pt>
    <dgm:pt modelId="{AC1A9709-34D5-43DF-BC07-0432EFEEC853}" type="parTrans" cxnId="{1F95D811-6B18-4453-9ED7-793AC7A9832B}">
      <dgm:prSet/>
      <dgm:spPr/>
      <dgm:t>
        <a:bodyPr/>
        <a:lstStyle/>
        <a:p>
          <a:endParaRPr lang="en-US"/>
        </a:p>
      </dgm:t>
    </dgm:pt>
    <dgm:pt modelId="{4940C750-B9F8-484B-AD29-F2E4F462FCAF}" type="sibTrans" cxnId="{1F95D811-6B18-4453-9ED7-793AC7A9832B}">
      <dgm:prSet/>
      <dgm:spPr/>
      <dgm:t>
        <a:bodyPr/>
        <a:lstStyle/>
        <a:p>
          <a:endParaRPr lang="en-US"/>
        </a:p>
      </dgm:t>
    </dgm:pt>
    <dgm:pt modelId="{E50B473B-38E9-4562-855B-D0BB83AE5EB7}">
      <dgm:prSet custT="1"/>
      <dgm:spPr/>
      <dgm:t>
        <a:bodyPr/>
        <a:lstStyle/>
        <a:p>
          <a:r>
            <a:rPr lang="en-US" sz="1400" dirty="0"/>
            <a:t>Ensuring individuals complete the training, and addressing barriers like transport and caring responsibilities and lack  social protection support.</a:t>
          </a:r>
        </a:p>
      </dgm:t>
    </dgm:pt>
    <dgm:pt modelId="{133C0660-8344-4425-B1A1-B91C62B69604}" type="parTrans" cxnId="{A69F3330-B3F3-48F2-8500-C1C059C5735E}">
      <dgm:prSet/>
      <dgm:spPr/>
      <dgm:t>
        <a:bodyPr/>
        <a:lstStyle/>
        <a:p>
          <a:endParaRPr lang="en-US"/>
        </a:p>
      </dgm:t>
    </dgm:pt>
    <dgm:pt modelId="{6D3ABB58-727F-4363-A5F6-638138C98329}" type="sibTrans" cxnId="{A69F3330-B3F3-48F2-8500-C1C059C5735E}">
      <dgm:prSet/>
      <dgm:spPr/>
      <dgm:t>
        <a:bodyPr/>
        <a:lstStyle/>
        <a:p>
          <a:endParaRPr lang="en-US"/>
        </a:p>
      </dgm:t>
    </dgm:pt>
    <dgm:pt modelId="{B3A7428C-BED2-4648-B1A6-E19F2C2C4B0F}">
      <dgm:prSet custT="1"/>
      <dgm:spPr/>
      <dgm:t>
        <a:bodyPr/>
        <a:lstStyle/>
        <a:p>
          <a:r>
            <a:rPr lang="en-US" sz="1400" dirty="0"/>
            <a:t>Enhancing visibility of skills and employability progression, and actively engaging employers to ensure sustainable employment opportunities.</a:t>
          </a:r>
        </a:p>
      </dgm:t>
    </dgm:pt>
    <dgm:pt modelId="{A7ED175C-E3A5-4816-B332-912031644A77}" type="parTrans" cxnId="{8CA91959-8393-4DCC-BC1F-14752DA7EDFB}">
      <dgm:prSet/>
      <dgm:spPr/>
      <dgm:t>
        <a:bodyPr/>
        <a:lstStyle/>
        <a:p>
          <a:endParaRPr lang="en-US"/>
        </a:p>
      </dgm:t>
    </dgm:pt>
    <dgm:pt modelId="{98879291-47C9-42B6-9468-B9E8071CF87A}" type="sibTrans" cxnId="{8CA91959-8393-4DCC-BC1F-14752DA7EDFB}">
      <dgm:prSet/>
      <dgm:spPr/>
      <dgm:t>
        <a:bodyPr/>
        <a:lstStyle/>
        <a:p>
          <a:endParaRPr lang="en-US"/>
        </a:p>
      </dgm:t>
    </dgm:pt>
    <dgm:pt modelId="{4C383049-BB2E-8945-AEC0-41E1560BB5A7}" type="pres">
      <dgm:prSet presAssocID="{4EBFA129-C89B-4AAF-99CE-BD83EC3FFF1E}" presName="Name0" presStyleCnt="0">
        <dgm:presLayoutVars>
          <dgm:dir/>
          <dgm:resizeHandles val="exact"/>
        </dgm:presLayoutVars>
      </dgm:prSet>
      <dgm:spPr/>
    </dgm:pt>
    <dgm:pt modelId="{8A345A83-AD2B-A642-A0ED-74779547A0C5}" type="pres">
      <dgm:prSet presAssocID="{7E946AA7-F308-4069-BCEF-EA6E458D3DE4}" presName="node" presStyleLbl="node1" presStyleIdx="0" presStyleCnt="6">
        <dgm:presLayoutVars>
          <dgm:bulletEnabled val="1"/>
        </dgm:presLayoutVars>
      </dgm:prSet>
      <dgm:spPr/>
    </dgm:pt>
    <dgm:pt modelId="{4DAB7CBE-EA43-E848-A938-8BAB7B228338}" type="pres">
      <dgm:prSet presAssocID="{CEA44C27-6FCB-4C5C-8F5A-9DC72281173A}" presName="sibTrans" presStyleLbl="sibTrans1D1" presStyleIdx="0" presStyleCnt="5"/>
      <dgm:spPr/>
    </dgm:pt>
    <dgm:pt modelId="{7F77A40E-73B7-8745-970D-1B939B14DE70}" type="pres">
      <dgm:prSet presAssocID="{CEA44C27-6FCB-4C5C-8F5A-9DC72281173A}" presName="connectorText" presStyleLbl="sibTrans1D1" presStyleIdx="0" presStyleCnt="5"/>
      <dgm:spPr/>
    </dgm:pt>
    <dgm:pt modelId="{55FB3726-93FC-FC4A-8166-E02B9912970C}" type="pres">
      <dgm:prSet presAssocID="{529C3336-E9C4-4B12-8A63-76D099657464}" presName="node" presStyleLbl="node1" presStyleIdx="1" presStyleCnt="6">
        <dgm:presLayoutVars>
          <dgm:bulletEnabled val="1"/>
        </dgm:presLayoutVars>
      </dgm:prSet>
      <dgm:spPr/>
    </dgm:pt>
    <dgm:pt modelId="{134D6729-B38B-674E-9576-275AEC765593}" type="pres">
      <dgm:prSet presAssocID="{74D06B6A-9546-44A4-BA3E-89A77ADAAE3E}" presName="sibTrans" presStyleLbl="sibTrans1D1" presStyleIdx="1" presStyleCnt="5"/>
      <dgm:spPr/>
    </dgm:pt>
    <dgm:pt modelId="{6E0C3878-EB18-A64E-9B8E-6F4F1BDCBC98}" type="pres">
      <dgm:prSet presAssocID="{74D06B6A-9546-44A4-BA3E-89A77ADAAE3E}" presName="connectorText" presStyleLbl="sibTrans1D1" presStyleIdx="1" presStyleCnt="5"/>
      <dgm:spPr/>
    </dgm:pt>
    <dgm:pt modelId="{5393DFDB-EADA-7E4D-8C62-1B36AD229F13}" type="pres">
      <dgm:prSet presAssocID="{C8D8064A-3FD8-4192-B584-3662327C123C}" presName="node" presStyleLbl="node1" presStyleIdx="2" presStyleCnt="6">
        <dgm:presLayoutVars>
          <dgm:bulletEnabled val="1"/>
        </dgm:presLayoutVars>
      </dgm:prSet>
      <dgm:spPr/>
    </dgm:pt>
    <dgm:pt modelId="{443DFD95-DC44-5A44-ABBB-B0762AC93621}" type="pres">
      <dgm:prSet presAssocID="{E4CD7BE6-41BC-4518-BF4E-53EB31717ED0}" presName="sibTrans" presStyleLbl="sibTrans1D1" presStyleIdx="2" presStyleCnt="5"/>
      <dgm:spPr/>
    </dgm:pt>
    <dgm:pt modelId="{E8DABD40-68B9-2841-B230-96352CF3AD9C}" type="pres">
      <dgm:prSet presAssocID="{E4CD7BE6-41BC-4518-BF4E-53EB31717ED0}" presName="connectorText" presStyleLbl="sibTrans1D1" presStyleIdx="2" presStyleCnt="5"/>
      <dgm:spPr/>
    </dgm:pt>
    <dgm:pt modelId="{47753988-A688-EC4B-8E39-E3105216DF45}" type="pres">
      <dgm:prSet presAssocID="{0A4071DC-D271-4151-B1BF-9036D63F3B4E}" presName="node" presStyleLbl="node1" presStyleIdx="3" presStyleCnt="6">
        <dgm:presLayoutVars>
          <dgm:bulletEnabled val="1"/>
        </dgm:presLayoutVars>
      </dgm:prSet>
      <dgm:spPr/>
    </dgm:pt>
    <dgm:pt modelId="{55022850-408A-0445-8853-5AC09530A2BC}" type="pres">
      <dgm:prSet presAssocID="{4940C750-B9F8-484B-AD29-F2E4F462FCAF}" presName="sibTrans" presStyleLbl="sibTrans1D1" presStyleIdx="3" presStyleCnt="5"/>
      <dgm:spPr/>
    </dgm:pt>
    <dgm:pt modelId="{EB4378AE-0CBC-1B4D-8FAD-31807A6C9651}" type="pres">
      <dgm:prSet presAssocID="{4940C750-B9F8-484B-AD29-F2E4F462FCAF}" presName="connectorText" presStyleLbl="sibTrans1D1" presStyleIdx="3" presStyleCnt="5"/>
      <dgm:spPr/>
    </dgm:pt>
    <dgm:pt modelId="{391E8091-2604-624C-BF5F-D1D5CF9826FE}" type="pres">
      <dgm:prSet presAssocID="{E50B473B-38E9-4562-855B-D0BB83AE5EB7}" presName="node" presStyleLbl="node1" presStyleIdx="4" presStyleCnt="6">
        <dgm:presLayoutVars>
          <dgm:bulletEnabled val="1"/>
        </dgm:presLayoutVars>
      </dgm:prSet>
      <dgm:spPr/>
    </dgm:pt>
    <dgm:pt modelId="{1422180C-9B80-AD48-977A-2213DDD3D094}" type="pres">
      <dgm:prSet presAssocID="{6D3ABB58-727F-4363-A5F6-638138C98329}" presName="sibTrans" presStyleLbl="sibTrans1D1" presStyleIdx="4" presStyleCnt="5"/>
      <dgm:spPr/>
    </dgm:pt>
    <dgm:pt modelId="{E7B0A540-275E-B74E-8933-2FAE288DD9FC}" type="pres">
      <dgm:prSet presAssocID="{6D3ABB58-727F-4363-A5F6-638138C98329}" presName="connectorText" presStyleLbl="sibTrans1D1" presStyleIdx="4" presStyleCnt="5"/>
      <dgm:spPr/>
    </dgm:pt>
    <dgm:pt modelId="{53DF8A0F-B143-5449-A593-F4672C7F54D6}" type="pres">
      <dgm:prSet presAssocID="{B3A7428C-BED2-4648-B1A6-E19F2C2C4B0F}" presName="node" presStyleLbl="node1" presStyleIdx="5" presStyleCnt="6">
        <dgm:presLayoutVars>
          <dgm:bulletEnabled val="1"/>
        </dgm:presLayoutVars>
      </dgm:prSet>
      <dgm:spPr/>
    </dgm:pt>
  </dgm:ptLst>
  <dgm:cxnLst>
    <dgm:cxn modelId="{F3F2120B-0266-0B4D-9080-F3BFADFABD58}" type="presOf" srcId="{CEA44C27-6FCB-4C5C-8F5A-9DC72281173A}" destId="{4DAB7CBE-EA43-E848-A938-8BAB7B228338}" srcOrd="0" destOrd="0" presId="urn:microsoft.com/office/officeart/2016/7/layout/RepeatingBendingProcessNew"/>
    <dgm:cxn modelId="{25A3550F-2103-A648-A6F9-BDE0FFCED3DB}" type="presOf" srcId="{6D3ABB58-727F-4363-A5F6-638138C98329}" destId="{1422180C-9B80-AD48-977A-2213DDD3D094}" srcOrd="0" destOrd="0" presId="urn:microsoft.com/office/officeart/2016/7/layout/RepeatingBendingProcessNew"/>
    <dgm:cxn modelId="{1F95D811-6B18-4453-9ED7-793AC7A9832B}" srcId="{4EBFA129-C89B-4AAF-99CE-BD83EC3FFF1E}" destId="{0A4071DC-D271-4151-B1BF-9036D63F3B4E}" srcOrd="3" destOrd="0" parTransId="{AC1A9709-34D5-43DF-BC07-0432EFEEC853}" sibTransId="{4940C750-B9F8-484B-AD29-F2E4F462FCAF}"/>
    <dgm:cxn modelId="{53AD4B21-23A8-8D45-8E38-F7796A3468B5}" type="presOf" srcId="{7E946AA7-F308-4069-BCEF-EA6E458D3DE4}" destId="{8A345A83-AD2B-A642-A0ED-74779547A0C5}" srcOrd="0" destOrd="0" presId="urn:microsoft.com/office/officeart/2016/7/layout/RepeatingBendingProcessNew"/>
    <dgm:cxn modelId="{5E03CA29-E141-B44A-83DB-8D5E684D2A80}" type="presOf" srcId="{74D06B6A-9546-44A4-BA3E-89A77ADAAE3E}" destId="{6E0C3878-EB18-A64E-9B8E-6F4F1BDCBC98}" srcOrd="1" destOrd="0" presId="urn:microsoft.com/office/officeart/2016/7/layout/RepeatingBendingProcessNew"/>
    <dgm:cxn modelId="{A69F3330-B3F3-48F2-8500-C1C059C5735E}" srcId="{4EBFA129-C89B-4AAF-99CE-BD83EC3FFF1E}" destId="{E50B473B-38E9-4562-855B-D0BB83AE5EB7}" srcOrd="4" destOrd="0" parTransId="{133C0660-8344-4425-B1A1-B91C62B69604}" sibTransId="{6D3ABB58-727F-4363-A5F6-638138C98329}"/>
    <dgm:cxn modelId="{88C91952-17C4-7D49-8A83-E976E92ED8D1}" type="presOf" srcId="{4940C750-B9F8-484B-AD29-F2E4F462FCAF}" destId="{EB4378AE-0CBC-1B4D-8FAD-31807A6C9651}" srcOrd="1" destOrd="0" presId="urn:microsoft.com/office/officeart/2016/7/layout/RepeatingBendingProcessNew"/>
    <dgm:cxn modelId="{8CA91959-8393-4DCC-BC1F-14752DA7EDFB}" srcId="{4EBFA129-C89B-4AAF-99CE-BD83EC3FFF1E}" destId="{B3A7428C-BED2-4648-B1A6-E19F2C2C4B0F}" srcOrd="5" destOrd="0" parTransId="{A7ED175C-E3A5-4816-B332-912031644A77}" sibTransId="{98879291-47C9-42B6-9468-B9E8071CF87A}"/>
    <dgm:cxn modelId="{23279360-0C92-4848-9E32-51236D472AE8}" type="presOf" srcId="{4EBFA129-C89B-4AAF-99CE-BD83EC3FFF1E}" destId="{4C383049-BB2E-8945-AEC0-41E1560BB5A7}" srcOrd="0" destOrd="0" presId="urn:microsoft.com/office/officeart/2016/7/layout/RepeatingBendingProcessNew"/>
    <dgm:cxn modelId="{74D2B475-BF0F-4549-BC0A-A5AB39CC80E2}" type="presOf" srcId="{B3A7428C-BED2-4648-B1A6-E19F2C2C4B0F}" destId="{53DF8A0F-B143-5449-A593-F4672C7F54D6}" srcOrd="0" destOrd="0" presId="urn:microsoft.com/office/officeart/2016/7/layout/RepeatingBendingProcessNew"/>
    <dgm:cxn modelId="{A09BEB76-F4FC-4236-BAB5-E6D696337FD8}" srcId="{4EBFA129-C89B-4AAF-99CE-BD83EC3FFF1E}" destId="{C8D8064A-3FD8-4192-B584-3662327C123C}" srcOrd="2" destOrd="0" parTransId="{F7714F91-3C18-404C-BA37-B7A221D6FD09}" sibTransId="{E4CD7BE6-41BC-4518-BF4E-53EB31717ED0}"/>
    <dgm:cxn modelId="{2A5E5885-938F-E246-9FC1-D8A0DCD9181F}" type="presOf" srcId="{CEA44C27-6FCB-4C5C-8F5A-9DC72281173A}" destId="{7F77A40E-73B7-8745-970D-1B939B14DE70}" srcOrd="1" destOrd="0" presId="urn:microsoft.com/office/officeart/2016/7/layout/RepeatingBendingProcessNew"/>
    <dgm:cxn modelId="{F348DE8B-C591-864B-BA6F-3242833149E1}" type="presOf" srcId="{C8D8064A-3FD8-4192-B584-3662327C123C}" destId="{5393DFDB-EADA-7E4D-8C62-1B36AD229F13}" srcOrd="0" destOrd="0" presId="urn:microsoft.com/office/officeart/2016/7/layout/RepeatingBendingProcessNew"/>
    <dgm:cxn modelId="{4320E48D-F723-C745-9A5F-3AD0CBB4A211}" type="presOf" srcId="{74D06B6A-9546-44A4-BA3E-89A77ADAAE3E}" destId="{134D6729-B38B-674E-9576-275AEC765593}" srcOrd="0" destOrd="0" presId="urn:microsoft.com/office/officeart/2016/7/layout/RepeatingBendingProcessNew"/>
    <dgm:cxn modelId="{34A1F299-4940-CB45-A896-A897A6C32FAF}" type="presOf" srcId="{4940C750-B9F8-484B-AD29-F2E4F462FCAF}" destId="{55022850-408A-0445-8853-5AC09530A2BC}" srcOrd="0" destOrd="0" presId="urn:microsoft.com/office/officeart/2016/7/layout/RepeatingBendingProcessNew"/>
    <dgm:cxn modelId="{D76D49A0-29C3-6345-B6EE-1C42FE248ECB}" type="presOf" srcId="{E4CD7BE6-41BC-4518-BF4E-53EB31717ED0}" destId="{E8DABD40-68B9-2841-B230-96352CF3AD9C}" srcOrd="1" destOrd="0" presId="urn:microsoft.com/office/officeart/2016/7/layout/RepeatingBendingProcessNew"/>
    <dgm:cxn modelId="{3A64FEAA-2D83-D246-BC52-C64F7DF37437}" type="presOf" srcId="{E50B473B-38E9-4562-855B-D0BB83AE5EB7}" destId="{391E8091-2604-624C-BF5F-D1D5CF9826FE}" srcOrd="0" destOrd="0" presId="urn:microsoft.com/office/officeart/2016/7/layout/RepeatingBendingProcessNew"/>
    <dgm:cxn modelId="{A6C9CABD-0723-3B47-BCAD-B5181F8472A2}" type="presOf" srcId="{529C3336-E9C4-4B12-8A63-76D099657464}" destId="{55FB3726-93FC-FC4A-8166-E02B9912970C}" srcOrd="0" destOrd="0" presId="urn:microsoft.com/office/officeart/2016/7/layout/RepeatingBendingProcessNew"/>
    <dgm:cxn modelId="{7A1897DC-C8AE-6A46-8680-B88BD9C450F4}" type="presOf" srcId="{E4CD7BE6-41BC-4518-BF4E-53EB31717ED0}" destId="{443DFD95-DC44-5A44-ABBB-B0762AC93621}" srcOrd="0" destOrd="0" presId="urn:microsoft.com/office/officeart/2016/7/layout/RepeatingBendingProcessNew"/>
    <dgm:cxn modelId="{8DA543DE-0523-4F67-BAF4-EEB90A461554}" srcId="{4EBFA129-C89B-4AAF-99CE-BD83EC3FFF1E}" destId="{529C3336-E9C4-4B12-8A63-76D099657464}" srcOrd="1" destOrd="0" parTransId="{B60B9337-40F1-4B44-AE06-5D46BC15BB86}" sibTransId="{74D06B6A-9546-44A4-BA3E-89A77ADAAE3E}"/>
    <dgm:cxn modelId="{1FA11DE1-AE99-984A-AEA7-53FBAD830113}" type="presOf" srcId="{6D3ABB58-727F-4363-A5F6-638138C98329}" destId="{E7B0A540-275E-B74E-8933-2FAE288DD9FC}" srcOrd="1" destOrd="0" presId="urn:microsoft.com/office/officeart/2016/7/layout/RepeatingBendingProcessNew"/>
    <dgm:cxn modelId="{C30FC4F9-9D07-D44B-BF26-D7668AF51542}" type="presOf" srcId="{0A4071DC-D271-4151-B1BF-9036D63F3B4E}" destId="{47753988-A688-EC4B-8E39-E3105216DF45}" srcOrd="0" destOrd="0" presId="urn:microsoft.com/office/officeart/2016/7/layout/RepeatingBendingProcessNew"/>
    <dgm:cxn modelId="{7A4901FE-7AE1-40EC-8539-741B19BF9165}" srcId="{4EBFA129-C89B-4AAF-99CE-BD83EC3FFF1E}" destId="{7E946AA7-F308-4069-BCEF-EA6E458D3DE4}" srcOrd="0" destOrd="0" parTransId="{2C936BF0-F3D0-40E7-A05C-64558157176B}" sibTransId="{CEA44C27-6FCB-4C5C-8F5A-9DC72281173A}"/>
    <dgm:cxn modelId="{DD09EB0C-6813-B640-A021-8079EC6A2DEF}" type="presParOf" srcId="{4C383049-BB2E-8945-AEC0-41E1560BB5A7}" destId="{8A345A83-AD2B-A642-A0ED-74779547A0C5}" srcOrd="0" destOrd="0" presId="urn:microsoft.com/office/officeart/2016/7/layout/RepeatingBendingProcessNew"/>
    <dgm:cxn modelId="{5EC9B520-8372-4C4A-A4BF-AAEFBE46CB94}" type="presParOf" srcId="{4C383049-BB2E-8945-AEC0-41E1560BB5A7}" destId="{4DAB7CBE-EA43-E848-A938-8BAB7B228338}" srcOrd="1" destOrd="0" presId="urn:microsoft.com/office/officeart/2016/7/layout/RepeatingBendingProcessNew"/>
    <dgm:cxn modelId="{97A0147D-2CEC-094A-B39D-002D17923F4F}" type="presParOf" srcId="{4DAB7CBE-EA43-E848-A938-8BAB7B228338}" destId="{7F77A40E-73B7-8745-970D-1B939B14DE70}" srcOrd="0" destOrd="0" presId="urn:microsoft.com/office/officeart/2016/7/layout/RepeatingBendingProcessNew"/>
    <dgm:cxn modelId="{34B5403C-768E-A747-B5FB-58515716EA79}" type="presParOf" srcId="{4C383049-BB2E-8945-AEC0-41E1560BB5A7}" destId="{55FB3726-93FC-FC4A-8166-E02B9912970C}" srcOrd="2" destOrd="0" presId="urn:microsoft.com/office/officeart/2016/7/layout/RepeatingBendingProcessNew"/>
    <dgm:cxn modelId="{9A7327FA-1037-2C42-94E5-588986F5147A}" type="presParOf" srcId="{4C383049-BB2E-8945-AEC0-41E1560BB5A7}" destId="{134D6729-B38B-674E-9576-275AEC765593}" srcOrd="3" destOrd="0" presId="urn:microsoft.com/office/officeart/2016/7/layout/RepeatingBendingProcessNew"/>
    <dgm:cxn modelId="{06C080FC-61D9-2448-B42C-E41DC207A4C0}" type="presParOf" srcId="{134D6729-B38B-674E-9576-275AEC765593}" destId="{6E0C3878-EB18-A64E-9B8E-6F4F1BDCBC98}" srcOrd="0" destOrd="0" presId="urn:microsoft.com/office/officeart/2016/7/layout/RepeatingBendingProcessNew"/>
    <dgm:cxn modelId="{3E7EF2A4-4504-374F-83D6-662519281A85}" type="presParOf" srcId="{4C383049-BB2E-8945-AEC0-41E1560BB5A7}" destId="{5393DFDB-EADA-7E4D-8C62-1B36AD229F13}" srcOrd="4" destOrd="0" presId="urn:microsoft.com/office/officeart/2016/7/layout/RepeatingBendingProcessNew"/>
    <dgm:cxn modelId="{6D52E566-1CD6-6A41-BD6B-E1CF4A22CE18}" type="presParOf" srcId="{4C383049-BB2E-8945-AEC0-41E1560BB5A7}" destId="{443DFD95-DC44-5A44-ABBB-B0762AC93621}" srcOrd="5" destOrd="0" presId="urn:microsoft.com/office/officeart/2016/7/layout/RepeatingBendingProcessNew"/>
    <dgm:cxn modelId="{76D85EF2-0659-274D-A850-9A196F23ECA8}" type="presParOf" srcId="{443DFD95-DC44-5A44-ABBB-B0762AC93621}" destId="{E8DABD40-68B9-2841-B230-96352CF3AD9C}" srcOrd="0" destOrd="0" presId="urn:microsoft.com/office/officeart/2016/7/layout/RepeatingBendingProcessNew"/>
    <dgm:cxn modelId="{24D105E5-C926-F040-80D3-E5FB9F221DE5}" type="presParOf" srcId="{4C383049-BB2E-8945-AEC0-41E1560BB5A7}" destId="{47753988-A688-EC4B-8E39-E3105216DF45}" srcOrd="6" destOrd="0" presId="urn:microsoft.com/office/officeart/2016/7/layout/RepeatingBendingProcessNew"/>
    <dgm:cxn modelId="{2E751270-60FF-1C47-8F61-1A22896B9AA1}" type="presParOf" srcId="{4C383049-BB2E-8945-AEC0-41E1560BB5A7}" destId="{55022850-408A-0445-8853-5AC09530A2BC}" srcOrd="7" destOrd="0" presId="urn:microsoft.com/office/officeart/2016/7/layout/RepeatingBendingProcessNew"/>
    <dgm:cxn modelId="{A18B5695-38B6-A643-A4B9-AD2C8F0E7533}" type="presParOf" srcId="{55022850-408A-0445-8853-5AC09530A2BC}" destId="{EB4378AE-0CBC-1B4D-8FAD-31807A6C9651}" srcOrd="0" destOrd="0" presId="urn:microsoft.com/office/officeart/2016/7/layout/RepeatingBendingProcessNew"/>
    <dgm:cxn modelId="{4C532EBD-8E0C-6A41-B5C4-11BE5C2BC270}" type="presParOf" srcId="{4C383049-BB2E-8945-AEC0-41E1560BB5A7}" destId="{391E8091-2604-624C-BF5F-D1D5CF9826FE}" srcOrd="8" destOrd="0" presId="urn:microsoft.com/office/officeart/2016/7/layout/RepeatingBendingProcessNew"/>
    <dgm:cxn modelId="{4B226898-1415-7142-87E6-C22B33D71BD4}" type="presParOf" srcId="{4C383049-BB2E-8945-AEC0-41E1560BB5A7}" destId="{1422180C-9B80-AD48-977A-2213DDD3D094}" srcOrd="9" destOrd="0" presId="urn:microsoft.com/office/officeart/2016/7/layout/RepeatingBendingProcessNew"/>
    <dgm:cxn modelId="{F3DA20E7-92D0-C249-B5BC-F7305DE0EEDC}" type="presParOf" srcId="{1422180C-9B80-AD48-977A-2213DDD3D094}" destId="{E7B0A540-275E-B74E-8933-2FAE288DD9FC}" srcOrd="0" destOrd="0" presId="urn:microsoft.com/office/officeart/2016/7/layout/RepeatingBendingProcessNew"/>
    <dgm:cxn modelId="{7CA92AF9-6F68-414D-AC81-3F0A246F8405}" type="presParOf" srcId="{4C383049-BB2E-8945-AEC0-41E1560BB5A7}" destId="{53DF8A0F-B143-5449-A593-F4672C7F54D6}"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AB7CBE-EA43-E848-A938-8BAB7B228338}">
      <dsp:nvSpPr>
        <dsp:cNvPr id="0" name=""/>
        <dsp:cNvSpPr/>
      </dsp:nvSpPr>
      <dsp:spPr>
        <a:xfrm>
          <a:off x="2281766" y="642456"/>
          <a:ext cx="492345" cy="91440"/>
        </a:xfrm>
        <a:custGeom>
          <a:avLst/>
          <a:gdLst/>
          <a:ahLst/>
          <a:cxnLst/>
          <a:rect l="0" t="0" r="0" b="0"/>
          <a:pathLst>
            <a:path>
              <a:moveTo>
                <a:pt x="0" y="45720"/>
              </a:moveTo>
              <a:lnTo>
                <a:pt x="492345"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14865" y="685559"/>
        <a:ext cx="26147" cy="5234"/>
      </dsp:txXfrm>
    </dsp:sp>
    <dsp:sp modelId="{8A345A83-AD2B-A642-A0ED-74779547A0C5}">
      <dsp:nvSpPr>
        <dsp:cNvPr id="0" name=""/>
        <dsp:cNvSpPr/>
      </dsp:nvSpPr>
      <dsp:spPr>
        <a:xfrm>
          <a:off x="9890" y="6073"/>
          <a:ext cx="2273675" cy="136420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412" tIns="116947" rIns="111412" bIns="116947" numCol="1" spcCol="1270" anchor="ctr" anchorCtr="0">
          <a:noAutofit/>
        </a:bodyPr>
        <a:lstStyle/>
        <a:p>
          <a:pPr marL="0" lvl="0" indent="0" algn="ctr" defTabSz="622300">
            <a:lnSpc>
              <a:spcPct val="90000"/>
            </a:lnSpc>
            <a:spcBef>
              <a:spcPct val="0"/>
            </a:spcBef>
            <a:spcAft>
              <a:spcPct val="35000"/>
            </a:spcAft>
            <a:buNone/>
          </a:pPr>
          <a:r>
            <a:rPr lang="en-US" sz="1400" kern="1200" dirty="0"/>
            <a:t>Providing guidance &amp; job </a:t>
          </a:r>
          <a:r>
            <a:rPr lang="en-US" sz="1400" kern="1200" dirty="0" err="1"/>
            <a:t>opps</a:t>
          </a:r>
          <a:r>
            <a:rPr lang="en-US" sz="1400" kern="1200" dirty="0"/>
            <a:t> for target groups including young people with no qualifications, refugees and older workers reintegrating the labour market;</a:t>
          </a:r>
        </a:p>
      </dsp:txBody>
      <dsp:txXfrm>
        <a:off x="9890" y="6073"/>
        <a:ext cx="2273675" cy="1364205"/>
      </dsp:txXfrm>
    </dsp:sp>
    <dsp:sp modelId="{134D6729-B38B-674E-9576-275AEC765593}">
      <dsp:nvSpPr>
        <dsp:cNvPr id="0" name=""/>
        <dsp:cNvSpPr/>
      </dsp:nvSpPr>
      <dsp:spPr>
        <a:xfrm>
          <a:off x="5078387" y="642456"/>
          <a:ext cx="492345" cy="91440"/>
        </a:xfrm>
        <a:custGeom>
          <a:avLst/>
          <a:gdLst/>
          <a:ahLst/>
          <a:cxnLst/>
          <a:rect l="0" t="0" r="0" b="0"/>
          <a:pathLst>
            <a:path>
              <a:moveTo>
                <a:pt x="0" y="45720"/>
              </a:moveTo>
              <a:lnTo>
                <a:pt x="492345"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11486" y="685559"/>
        <a:ext cx="26147" cy="5234"/>
      </dsp:txXfrm>
    </dsp:sp>
    <dsp:sp modelId="{55FB3726-93FC-FC4A-8166-E02B9912970C}">
      <dsp:nvSpPr>
        <dsp:cNvPr id="0" name=""/>
        <dsp:cNvSpPr/>
      </dsp:nvSpPr>
      <dsp:spPr>
        <a:xfrm>
          <a:off x="2806512" y="6073"/>
          <a:ext cx="2273675" cy="136420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412" tIns="116947" rIns="111412" bIns="116947" numCol="1" spcCol="1270" anchor="ctr" anchorCtr="0">
          <a:noAutofit/>
        </a:bodyPr>
        <a:lstStyle/>
        <a:p>
          <a:pPr marL="0" lvl="0" indent="0" algn="ctr" defTabSz="622300">
            <a:lnSpc>
              <a:spcPct val="90000"/>
            </a:lnSpc>
            <a:spcBef>
              <a:spcPct val="0"/>
            </a:spcBef>
            <a:spcAft>
              <a:spcPct val="35000"/>
            </a:spcAft>
            <a:buNone/>
          </a:pPr>
          <a:r>
            <a:rPr lang="en-US" sz="1400" kern="1200" dirty="0"/>
            <a:t>Pre-empting the changing nature of jobs &amp; skills needs at national and local level, including facilitating transitions into fast-changing sectors (green transition, AI etc.).</a:t>
          </a:r>
        </a:p>
      </dsp:txBody>
      <dsp:txXfrm>
        <a:off x="2806512" y="6073"/>
        <a:ext cx="2273675" cy="1364205"/>
      </dsp:txXfrm>
    </dsp:sp>
    <dsp:sp modelId="{443DFD95-DC44-5A44-ABBB-B0762AC93621}">
      <dsp:nvSpPr>
        <dsp:cNvPr id="0" name=""/>
        <dsp:cNvSpPr/>
      </dsp:nvSpPr>
      <dsp:spPr>
        <a:xfrm>
          <a:off x="1146728" y="1368479"/>
          <a:ext cx="5593242" cy="492345"/>
        </a:xfrm>
        <a:custGeom>
          <a:avLst/>
          <a:gdLst/>
          <a:ahLst/>
          <a:cxnLst/>
          <a:rect l="0" t="0" r="0" b="0"/>
          <a:pathLst>
            <a:path>
              <a:moveTo>
                <a:pt x="5593242" y="0"/>
              </a:moveTo>
              <a:lnTo>
                <a:pt x="5593242" y="263272"/>
              </a:lnTo>
              <a:lnTo>
                <a:pt x="0" y="263272"/>
              </a:lnTo>
              <a:lnTo>
                <a:pt x="0" y="492345"/>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02909" y="1612034"/>
        <a:ext cx="280881" cy="5234"/>
      </dsp:txXfrm>
    </dsp:sp>
    <dsp:sp modelId="{5393DFDB-EADA-7E4D-8C62-1B36AD229F13}">
      <dsp:nvSpPr>
        <dsp:cNvPr id="0" name=""/>
        <dsp:cNvSpPr/>
      </dsp:nvSpPr>
      <dsp:spPr>
        <a:xfrm>
          <a:off x="5603133" y="6073"/>
          <a:ext cx="2273675" cy="136420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412" tIns="116947" rIns="111412" bIns="116947" numCol="1" spcCol="1270" anchor="ctr" anchorCtr="0">
          <a:noAutofit/>
        </a:bodyPr>
        <a:lstStyle/>
        <a:p>
          <a:pPr marL="0" lvl="0" indent="0" algn="ctr" defTabSz="622300">
            <a:lnSpc>
              <a:spcPct val="90000"/>
            </a:lnSpc>
            <a:spcBef>
              <a:spcPct val="0"/>
            </a:spcBef>
            <a:spcAft>
              <a:spcPct val="35000"/>
            </a:spcAft>
            <a:buNone/>
          </a:pPr>
          <a:r>
            <a:rPr lang="en-US" sz="1400" kern="1200" dirty="0"/>
            <a:t>Implementing new approaches to skills assessment to identify gaps and effectively harness the expertise of recruitment and employments experts.</a:t>
          </a:r>
        </a:p>
      </dsp:txBody>
      <dsp:txXfrm>
        <a:off x="5603133" y="6073"/>
        <a:ext cx="2273675" cy="1364205"/>
      </dsp:txXfrm>
    </dsp:sp>
    <dsp:sp modelId="{55022850-408A-0445-8853-5AC09530A2BC}">
      <dsp:nvSpPr>
        <dsp:cNvPr id="0" name=""/>
        <dsp:cNvSpPr/>
      </dsp:nvSpPr>
      <dsp:spPr>
        <a:xfrm>
          <a:off x="2281766" y="2529607"/>
          <a:ext cx="492345" cy="91440"/>
        </a:xfrm>
        <a:custGeom>
          <a:avLst/>
          <a:gdLst/>
          <a:ahLst/>
          <a:cxnLst/>
          <a:rect l="0" t="0" r="0" b="0"/>
          <a:pathLst>
            <a:path>
              <a:moveTo>
                <a:pt x="0" y="45720"/>
              </a:moveTo>
              <a:lnTo>
                <a:pt x="492345"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14865" y="2572710"/>
        <a:ext cx="26147" cy="5234"/>
      </dsp:txXfrm>
    </dsp:sp>
    <dsp:sp modelId="{47753988-A688-EC4B-8E39-E3105216DF45}">
      <dsp:nvSpPr>
        <dsp:cNvPr id="0" name=""/>
        <dsp:cNvSpPr/>
      </dsp:nvSpPr>
      <dsp:spPr>
        <a:xfrm>
          <a:off x="9890" y="1893224"/>
          <a:ext cx="2273675" cy="136420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412" tIns="116947" rIns="111412" bIns="116947" numCol="1" spcCol="1270" anchor="ctr" anchorCtr="0">
          <a:noAutofit/>
        </a:bodyPr>
        <a:lstStyle/>
        <a:p>
          <a:pPr marL="0" lvl="0" indent="0" algn="ctr" defTabSz="622300">
            <a:lnSpc>
              <a:spcPct val="90000"/>
            </a:lnSpc>
            <a:spcBef>
              <a:spcPct val="0"/>
            </a:spcBef>
            <a:spcAft>
              <a:spcPct val="35000"/>
            </a:spcAft>
            <a:buNone/>
          </a:pPr>
          <a:r>
            <a:rPr lang="en-US" sz="1400" kern="1200" dirty="0"/>
            <a:t>Creating agile funding systems and developing innovative approaches to the structure and delivery of training programs.</a:t>
          </a:r>
        </a:p>
      </dsp:txBody>
      <dsp:txXfrm>
        <a:off x="9890" y="1893224"/>
        <a:ext cx="2273675" cy="1364205"/>
      </dsp:txXfrm>
    </dsp:sp>
    <dsp:sp modelId="{1422180C-9B80-AD48-977A-2213DDD3D094}">
      <dsp:nvSpPr>
        <dsp:cNvPr id="0" name=""/>
        <dsp:cNvSpPr/>
      </dsp:nvSpPr>
      <dsp:spPr>
        <a:xfrm>
          <a:off x="5078387" y="2529607"/>
          <a:ext cx="492345" cy="91440"/>
        </a:xfrm>
        <a:custGeom>
          <a:avLst/>
          <a:gdLst/>
          <a:ahLst/>
          <a:cxnLst/>
          <a:rect l="0" t="0" r="0" b="0"/>
          <a:pathLst>
            <a:path>
              <a:moveTo>
                <a:pt x="0" y="45720"/>
              </a:moveTo>
              <a:lnTo>
                <a:pt x="492345" y="45720"/>
              </a:lnTo>
            </a:path>
          </a:pathLst>
        </a:custGeom>
        <a:noFill/>
        <a:ln w="6350" cap="flat" cmpd="sng" algn="ctr">
          <a:solidFill>
            <a:schemeClr val="accent6">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11486" y="2572710"/>
        <a:ext cx="26147" cy="5234"/>
      </dsp:txXfrm>
    </dsp:sp>
    <dsp:sp modelId="{391E8091-2604-624C-BF5F-D1D5CF9826FE}">
      <dsp:nvSpPr>
        <dsp:cNvPr id="0" name=""/>
        <dsp:cNvSpPr/>
      </dsp:nvSpPr>
      <dsp:spPr>
        <a:xfrm>
          <a:off x="2806512" y="1893224"/>
          <a:ext cx="2273675" cy="136420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412" tIns="116947" rIns="111412" bIns="116947" numCol="1" spcCol="1270" anchor="ctr" anchorCtr="0">
          <a:noAutofit/>
        </a:bodyPr>
        <a:lstStyle/>
        <a:p>
          <a:pPr marL="0" lvl="0" indent="0" algn="ctr" defTabSz="622300">
            <a:lnSpc>
              <a:spcPct val="90000"/>
            </a:lnSpc>
            <a:spcBef>
              <a:spcPct val="0"/>
            </a:spcBef>
            <a:spcAft>
              <a:spcPct val="35000"/>
            </a:spcAft>
            <a:buNone/>
          </a:pPr>
          <a:r>
            <a:rPr lang="en-US" sz="1400" kern="1200" dirty="0"/>
            <a:t>Ensuring individuals complete the training, and addressing barriers like transport and caring responsibilities and lack  social protection support.</a:t>
          </a:r>
        </a:p>
      </dsp:txBody>
      <dsp:txXfrm>
        <a:off x="2806512" y="1893224"/>
        <a:ext cx="2273675" cy="1364205"/>
      </dsp:txXfrm>
    </dsp:sp>
    <dsp:sp modelId="{53DF8A0F-B143-5449-A593-F4672C7F54D6}">
      <dsp:nvSpPr>
        <dsp:cNvPr id="0" name=""/>
        <dsp:cNvSpPr/>
      </dsp:nvSpPr>
      <dsp:spPr>
        <a:xfrm>
          <a:off x="5603133" y="1893224"/>
          <a:ext cx="2273675" cy="136420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412" tIns="116947" rIns="111412" bIns="116947" numCol="1" spcCol="1270" anchor="ctr" anchorCtr="0">
          <a:noAutofit/>
        </a:bodyPr>
        <a:lstStyle/>
        <a:p>
          <a:pPr marL="0" lvl="0" indent="0" algn="ctr" defTabSz="622300">
            <a:lnSpc>
              <a:spcPct val="90000"/>
            </a:lnSpc>
            <a:spcBef>
              <a:spcPct val="0"/>
            </a:spcBef>
            <a:spcAft>
              <a:spcPct val="35000"/>
            </a:spcAft>
            <a:buNone/>
          </a:pPr>
          <a:r>
            <a:rPr lang="en-US" sz="1400" kern="1200" dirty="0"/>
            <a:t>Enhancing visibility of skills and employability progression, and actively engaging employers to ensure sustainable employment opportunities.</a:t>
          </a:r>
        </a:p>
      </dsp:txBody>
      <dsp:txXfrm>
        <a:off x="5603133" y="1893224"/>
        <a:ext cx="2273675" cy="1364205"/>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53987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50372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201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A53C9-17A7-C4C3-21AF-EE5053111B46}"/>
              </a:ext>
            </a:extLst>
          </p:cNvPr>
          <p:cNvSpPr>
            <a:spLocks noGrp="1"/>
          </p:cNvSpPr>
          <p:nvPr>
            <p:ph type="ctrTitle"/>
          </p:nvPr>
        </p:nvSpPr>
        <p:spPr>
          <a:xfrm>
            <a:off x="1143000" y="841772"/>
            <a:ext cx="6858000" cy="1790700"/>
          </a:xfrm>
        </p:spPr>
        <p:txBody>
          <a:bodyPr anchor="b"/>
          <a:lstStyle>
            <a:lvl1pPr algn="ctr">
              <a:defRPr sz="4500"/>
            </a:lvl1pPr>
          </a:lstStyle>
          <a:p>
            <a:r>
              <a:rPr lang="en-GB"/>
              <a:t>Click to edit Master title style</a:t>
            </a:r>
            <a:endParaRPr lang="en-US"/>
          </a:p>
        </p:txBody>
      </p:sp>
      <p:sp>
        <p:nvSpPr>
          <p:cNvPr id="3" name="Subtitle 2">
            <a:extLst>
              <a:ext uri="{FF2B5EF4-FFF2-40B4-BE49-F238E27FC236}">
                <a16:creationId xmlns:a16="http://schemas.microsoft.com/office/drawing/2014/main" id="{C1B7C335-C04B-E9AB-2AFC-8EA8D5DA9986}"/>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7560A01-D950-027D-DF33-0C12AF143BB5}"/>
              </a:ext>
            </a:extLst>
          </p:cNvPr>
          <p:cNvSpPr>
            <a:spLocks noGrp="1"/>
          </p:cNvSpPr>
          <p:nvPr>
            <p:ph type="dt" sz="half" idx="10"/>
          </p:nvPr>
        </p:nvSpPr>
        <p:spPr/>
        <p:txBody>
          <a:bodyPr/>
          <a:lstStyle/>
          <a:p>
            <a:fld id="{2AF25F1D-36E2-814D-ABEB-15AC3787471E}" type="datetimeFigureOut">
              <a:rPr lang="en-US" smtClean="0"/>
              <a:t>6/11/24</a:t>
            </a:fld>
            <a:endParaRPr lang="en-US"/>
          </a:p>
        </p:txBody>
      </p:sp>
      <p:sp>
        <p:nvSpPr>
          <p:cNvPr id="5" name="Footer Placeholder 4">
            <a:extLst>
              <a:ext uri="{FF2B5EF4-FFF2-40B4-BE49-F238E27FC236}">
                <a16:creationId xmlns:a16="http://schemas.microsoft.com/office/drawing/2014/main" id="{E3BF70D6-91C2-649D-1548-07F40F1042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64054A-82CE-FF02-8213-8C9C5F7A5632}"/>
              </a:ext>
            </a:extLst>
          </p:cNvPr>
          <p:cNvSpPr>
            <a:spLocks noGrp="1"/>
          </p:cNvSpPr>
          <p:nvPr>
            <p:ph type="sldNum" sz="quarter" idx="12"/>
          </p:nvPr>
        </p:nvSpPr>
        <p:spPr/>
        <p:txBody>
          <a:bodyPr/>
          <a:lstStyle/>
          <a:p>
            <a:fld id="{C9209F01-5E8B-0942-B5C0-916678C85BE6}" type="slidenum">
              <a:rPr lang="en-US" smtClean="0"/>
              <a:t>‹N°›</a:t>
            </a:fld>
            <a:endParaRPr lang="en-US"/>
          </a:p>
        </p:txBody>
      </p:sp>
    </p:spTree>
    <p:extLst>
      <p:ext uri="{BB962C8B-B14F-4D97-AF65-F5344CB8AC3E}">
        <p14:creationId xmlns:p14="http://schemas.microsoft.com/office/powerpoint/2010/main" val="35336080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0A5B8-BDBA-4109-A4D2-35DF44CF2E1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864114B-65B3-6E46-7B8F-9915CD1969F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C95137C-C426-AAE5-4A9E-4F3ECF022DBF}"/>
              </a:ext>
            </a:extLst>
          </p:cNvPr>
          <p:cNvSpPr>
            <a:spLocks noGrp="1"/>
          </p:cNvSpPr>
          <p:nvPr>
            <p:ph type="dt" sz="half" idx="10"/>
          </p:nvPr>
        </p:nvSpPr>
        <p:spPr/>
        <p:txBody>
          <a:bodyPr/>
          <a:lstStyle/>
          <a:p>
            <a:fld id="{2AF25F1D-36E2-814D-ABEB-15AC3787471E}" type="datetimeFigureOut">
              <a:rPr lang="en-US" smtClean="0"/>
              <a:t>6/11/24</a:t>
            </a:fld>
            <a:endParaRPr lang="en-US"/>
          </a:p>
        </p:txBody>
      </p:sp>
      <p:sp>
        <p:nvSpPr>
          <p:cNvPr id="5" name="Footer Placeholder 4">
            <a:extLst>
              <a:ext uri="{FF2B5EF4-FFF2-40B4-BE49-F238E27FC236}">
                <a16:creationId xmlns:a16="http://schemas.microsoft.com/office/drawing/2014/main" id="{8B3BE547-45D3-55C3-82A4-1E58D77719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2569D5-F723-5A22-054F-668017F84F38}"/>
              </a:ext>
            </a:extLst>
          </p:cNvPr>
          <p:cNvSpPr>
            <a:spLocks noGrp="1"/>
          </p:cNvSpPr>
          <p:nvPr>
            <p:ph type="sldNum" sz="quarter" idx="12"/>
          </p:nvPr>
        </p:nvSpPr>
        <p:spPr/>
        <p:txBody>
          <a:bodyPr/>
          <a:lstStyle/>
          <a:p>
            <a:fld id="{C9209F01-5E8B-0942-B5C0-916678C85BE6}" type="slidenum">
              <a:rPr lang="en-US" smtClean="0"/>
              <a:t>‹N°›</a:t>
            </a:fld>
            <a:endParaRPr lang="en-US"/>
          </a:p>
        </p:txBody>
      </p:sp>
    </p:spTree>
    <p:extLst>
      <p:ext uri="{BB962C8B-B14F-4D97-AF65-F5344CB8AC3E}">
        <p14:creationId xmlns:p14="http://schemas.microsoft.com/office/powerpoint/2010/main" val="4265783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C247A-0C83-337A-AA45-1EB5DE925442}"/>
              </a:ext>
            </a:extLst>
          </p:cNvPr>
          <p:cNvSpPr>
            <a:spLocks noGrp="1"/>
          </p:cNvSpPr>
          <p:nvPr>
            <p:ph type="title"/>
          </p:nvPr>
        </p:nvSpPr>
        <p:spPr>
          <a:xfrm>
            <a:off x="623888" y="1282304"/>
            <a:ext cx="7886700" cy="2139553"/>
          </a:xfrm>
        </p:spPr>
        <p:txBody>
          <a:bodyPr anchor="b"/>
          <a:lstStyle>
            <a:lvl1pPr>
              <a:defRPr sz="45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E0C6E4C-6DCA-B67F-FBD1-E44E6F2ABEBF}"/>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1AE6797-3B17-27CB-D3ED-F9DABDF154D9}"/>
              </a:ext>
            </a:extLst>
          </p:cNvPr>
          <p:cNvSpPr>
            <a:spLocks noGrp="1"/>
          </p:cNvSpPr>
          <p:nvPr>
            <p:ph type="dt" sz="half" idx="10"/>
          </p:nvPr>
        </p:nvSpPr>
        <p:spPr/>
        <p:txBody>
          <a:bodyPr/>
          <a:lstStyle/>
          <a:p>
            <a:fld id="{2AF25F1D-36E2-814D-ABEB-15AC3787471E}" type="datetimeFigureOut">
              <a:rPr lang="en-US" smtClean="0"/>
              <a:t>6/11/24</a:t>
            </a:fld>
            <a:endParaRPr lang="en-US"/>
          </a:p>
        </p:txBody>
      </p:sp>
      <p:sp>
        <p:nvSpPr>
          <p:cNvPr id="5" name="Footer Placeholder 4">
            <a:extLst>
              <a:ext uri="{FF2B5EF4-FFF2-40B4-BE49-F238E27FC236}">
                <a16:creationId xmlns:a16="http://schemas.microsoft.com/office/drawing/2014/main" id="{8FD4D010-877B-6462-FF0F-3186E70A8B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054651-5E35-E2C8-CD9E-6DB80625B0FE}"/>
              </a:ext>
            </a:extLst>
          </p:cNvPr>
          <p:cNvSpPr>
            <a:spLocks noGrp="1"/>
          </p:cNvSpPr>
          <p:nvPr>
            <p:ph type="sldNum" sz="quarter" idx="12"/>
          </p:nvPr>
        </p:nvSpPr>
        <p:spPr/>
        <p:txBody>
          <a:bodyPr/>
          <a:lstStyle/>
          <a:p>
            <a:fld id="{C9209F01-5E8B-0942-B5C0-916678C85BE6}" type="slidenum">
              <a:rPr lang="en-US" smtClean="0"/>
              <a:t>‹N°›</a:t>
            </a:fld>
            <a:endParaRPr lang="en-US"/>
          </a:p>
        </p:txBody>
      </p:sp>
    </p:spTree>
    <p:extLst>
      <p:ext uri="{BB962C8B-B14F-4D97-AF65-F5344CB8AC3E}">
        <p14:creationId xmlns:p14="http://schemas.microsoft.com/office/powerpoint/2010/main" val="2089284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62035-CA2D-5505-69FC-7234B1D0FAF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0F412BC-8996-9840-1DCD-2A7C43D914FD}"/>
              </a:ext>
            </a:extLst>
          </p:cNvPr>
          <p:cNvSpPr>
            <a:spLocks noGrp="1"/>
          </p:cNvSpPr>
          <p:nvPr>
            <p:ph sz="half" idx="1"/>
          </p:nvPr>
        </p:nvSpPr>
        <p:spPr>
          <a:xfrm>
            <a:off x="628650" y="1369219"/>
            <a:ext cx="3886200" cy="326350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244B0C78-7ED3-F940-EC25-C5DBAED89CF2}"/>
              </a:ext>
            </a:extLst>
          </p:cNvPr>
          <p:cNvSpPr>
            <a:spLocks noGrp="1"/>
          </p:cNvSpPr>
          <p:nvPr>
            <p:ph sz="half" idx="2"/>
          </p:nvPr>
        </p:nvSpPr>
        <p:spPr>
          <a:xfrm>
            <a:off x="4629150" y="1369219"/>
            <a:ext cx="3886200" cy="326350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6E9E8DB-5D7A-8930-FBA9-139431BB4B52}"/>
              </a:ext>
            </a:extLst>
          </p:cNvPr>
          <p:cNvSpPr>
            <a:spLocks noGrp="1"/>
          </p:cNvSpPr>
          <p:nvPr>
            <p:ph type="dt" sz="half" idx="10"/>
          </p:nvPr>
        </p:nvSpPr>
        <p:spPr/>
        <p:txBody>
          <a:bodyPr/>
          <a:lstStyle/>
          <a:p>
            <a:fld id="{2AF25F1D-36E2-814D-ABEB-15AC3787471E}" type="datetimeFigureOut">
              <a:rPr lang="en-US" smtClean="0"/>
              <a:t>6/11/24</a:t>
            </a:fld>
            <a:endParaRPr lang="en-US"/>
          </a:p>
        </p:txBody>
      </p:sp>
      <p:sp>
        <p:nvSpPr>
          <p:cNvPr id="6" name="Footer Placeholder 5">
            <a:extLst>
              <a:ext uri="{FF2B5EF4-FFF2-40B4-BE49-F238E27FC236}">
                <a16:creationId xmlns:a16="http://schemas.microsoft.com/office/drawing/2014/main" id="{69A9DF1B-7709-BB9F-BF01-C60DE8649B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91A80-EEC6-45DC-9763-B365538EC795}"/>
              </a:ext>
            </a:extLst>
          </p:cNvPr>
          <p:cNvSpPr>
            <a:spLocks noGrp="1"/>
          </p:cNvSpPr>
          <p:nvPr>
            <p:ph type="sldNum" sz="quarter" idx="12"/>
          </p:nvPr>
        </p:nvSpPr>
        <p:spPr/>
        <p:txBody>
          <a:bodyPr/>
          <a:lstStyle/>
          <a:p>
            <a:fld id="{C9209F01-5E8B-0942-B5C0-916678C85BE6}" type="slidenum">
              <a:rPr lang="en-US" smtClean="0"/>
              <a:t>‹N°›</a:t>
            </a:fld>
            <a:endParaRPr lang="en-US"/>
          </a:p>
        </p:txBody>
      </p:sp>
    </p:spTree>
    <p:extLst>
      <p:ext uri="{BB962C8B-B14F-4D97-AF65-F5344CB8AC3E}">
        <p14:creationId xmlns:p14="http://schemas.microsoft.com/office/powerpoint/2010/main" val="20263426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2890C-E479-9E65-7E86-CDE72A5E3F34}"/>
              </a:ext>
            </a:extLst>
          </p:cNvPr>
          <p:cNvSpPr>
            <a:spLocks noGrp="1"/>
          </p:cNvSpPr>
          <p:nvPr>
            <p:ph type="title"/>
          </p:nvPr>
        </p:nvSpPr>
        <p:spPr>
          <a:xfrm>
            <a:off x="629841" y="273844"/>
            <a:ext cx="7886700" cy="994172"/>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5BBA9EB-EC7B-4B0B-E642-EB14A2D64C66}"/>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a:extLst>
              <a:ext uri="{FF2B5EF4-FFF2-40B4-BE49-F238E27FC236}">
                <a16:creationId xmlns:a16="http://schemas.microsoft.com/office/drawing/2014/main" id="{36F04888-90FC-F62A-3BFD-06C3D61D153B}"/>
              </a:ext>
            </a:extLst>
          </p:cNvPr>
          <p:cNvSpPr>
            <a:spLocks noGrp="1"/>
          </p:cNvSpPr>
          <p:nvPr>
            <p:ph sz="half" idx="2"/>
          </p:nvPr>
        </p:nvSpPr>
        <p:spPr>
          <a:xfrm>
            <a:off x="629842" y="1878806"/>
            <a:ext cx="3868340" cy="276344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84B4E2CC-93F0-7A77-C497-2D65A8E46488}"/>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a:extLst>
              <a:ext uri="{FF2B5EF4-FFF2-40B4-BE49-F238E27FC236}">
                <a16:creationId xmlns:a16="http://schemas.microsoft.com/office/drawing/2014/main" id="{ECC77AF6-E3C4-2490-D90D-30049E7ADDCF}"/>
              </a:ext>
            </a:extLst>
          </p:cNvPr>
          <p:cNvSpPr>
            <a:spLocks noGrp="1"/>
          </p:cNvSpPr>
          <p:nvPr>
            <p:ph sz="quarter" idx="4"/>
          </p:nvPr>
        </p:nvSpPr>
        <p:spPr>
          <a:xfrm>
            <a:off x="4629150" y="1878806"/>
            <a:ext cx="3887391" cy="276344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9F962A7-F3A7-E1A2-D199-5B3A3F1DA457}"/>
              </a:ext>
            </a:extLst>
          </p:cNvPr>
          <p:cNvSpPr>
            <a:spLocks noGrp="1"/>
          </p:cNvSpPr>
          <p:nvPr>
            <p:ph type="dt" sz="half" idx="10"/>
          </p:nvPr>
        </p:nvSpPr>
        <p:spPr/>
        <p:txBody>
          <a:bodyPr/>
          <a:lstStyle/>
          <a:p>
            <a:fld id="{2AF25F1D-36E2-814D-ABEB-15AC3787471E}" type="datetimeFigureOut">
              <a:rPr lang="en-US" smtClean="0"/>
              <a:t>6/11/24</a:t>
            </a:fld>
            <a:endParaRPr lang="en-US"/>
          </a:p>
        </p:txBody>
      </p:sp>
      <p:sp>
        <p:nvSpPr>
          <p:cNvPr id="8" name="Footer Placeholder 7">
            <a:extLst>
              <a:ext uri="{FF2B5EF4-FFF2-40B4-BE49-F238E27FC236}">
                <a16:creationId xmlns:a16="http://schemas.microsoft.com/office/drawing/2014/main" id="{B96186B8-3DC9-E33C-3355-B0C5617294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85F09F-34B7-95A1-3E81-E38AF5874573}"/>
              </a:ext>
            </a:extLst>
          </p:cNvPr>
          <p:cNvSpPr>
            <a:spLocks noGrp="1"/>
          </p:cNvSpPr>
          <p:nvPr>
            <p:ph type="sldNum" sz="quarter" idx="12"/>
          </p:nvPr>
        </p:nvSpPr>
        <p:spPr/>
        <p:txBody>
          <a:bodyPr/>
          <a:lstStyle/>
          <a:p>
            <a:fld id="{C9209F01-5E8B-0942-B5C0-916678C85BE6}" type="slidenum">
              <a:rPr lang="en-US" smtClean="0"/>
              <a:t>‹N°›</a:t>
            </a:fld>
            <a:endParaRPr lang="en-US"/>
          </a:p>
        </p:txBody>
      </p:sp>
    </p:spTree>
    <p:extLst>
      <p:ext uri="{BB962C8B-B14F-4D97-AF65-F5344CB8AC3E}">
        <p14:creationId xmlns:p14="http://schemas.microsoft.com/office/powerpoint/2010/main" val="36041345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1E6FC-FE6C-66C7-A8D9-1F687BA30ED6}"/>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9F3779E3-2A55-C476-3058-E7073EA9E47F}"/>
              </a:ext>
            </a:extLst>
          </p:cNvPr>
          <p:cNvSpPr>
            <a:spLocks noGrp="1"/>
          </p:cNvSpPr>
          <p:nvPr>
            <p:ph type="dt" sz="half" idx="10"/>
          </p:nvPr>
        </p:nvSpPr>
        <p:spPr/>
        <p:txBody>
          <a:bodyPr/>
          <a:lstStyle/>
          <a:p>
            <a:fld id="{2AF25F1D-36E2-814D-ABEB-15AC3787471E}" type="datetimeFigureOut">
              <a:rPr lang="en-US" smtClean="0"/>
              <a:t>6/11/24</a:t>
            </a:fld>
            <a:endParaRPr lang="en-US"/>
          </a:p>
        </p:txBody>
      </p:sp>
      <p:sp>
        <p:nvSpPr>
          <p:cNvPr id="4" name="Footer Placeholder 3">
            <a:extLst>
              <a:ext uri="{FF2B5EF4-FFF2-40B4-BE49-F238E27FC236}">
                <a16:creationId xmlns:a16="http://schemas.microsoft.com/office/drawing/2014/main" id="{A36D1490-8885-847F-06B0-2675D0ECD4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00A0F8-9510-D7B0-604B-E3DC4ECDCFBC}"/>
              </a:ext>
            </a:extLst>
          </p:cNvPr>
          <p:cNvSpPr>
            <a:spLocks noGrp="1"/>
          </p:cNvSpPr>
          <p:nvPr>
            <p:ph type="sldNum" sz="quarter" idx="12"/>
          </p:nvPr>
        </p:nvSpPr>
        <p:spPr/>
        <p:txBody>
          <a:bodyPr/>
          <a:lstStyle/>
          <a:p>
            <a:fld id="{C9209F01-5E8B-0942-B5C0-916678C85BE6}" type="slidenum">
              <a:rPr lang="en-US" smtClean="0"/>
              <a:t>‹N°›</a:t>
            </a:fld>
            <a:endParaRPr lang="en-US"/>
          </a:p>
        </p:txBody>
      </p:sp>
    </p:spTree>
    <p:extLst>
      <p:ext uri="{BB962C8B-B14F-4D97-AF65-F5344CB8AC3E}">
        <p14:creationId xmlns:p14="http://schemas.microsoft.com/office/powerpoint/2010/main" val="22056318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636E9B-69C3-094D-6534-01CD5982371B}"/>
              </a:ext>
            </a:extLst>
          </p:cNvPr>
          <p:cNvSpPr>
            <a:spLocks noGrp="1"/>
          </p:cNvSpPr>
          <p:nvPr>
            <p:ph type="dt" sz="half" idx="10"/>
          </p:nvPr>
        </p:nvSpPr>
        <p:spPr/>
        <p:txBody>
          <a:bodyPr/>
          <a:lstStyle/>
          <a:p>
            <a:fld id="{2AF25F1D-36E2-814D-ABEB-15AC3787471E}" type="datetimeFigureOut">
              <a:rPr lang="en-US" smtClean="0"/>
              <a:t>6/11/24</a:t>
            </a:fld>
            <a:endParaRPr lang="en-US"/>
          </a:p>
        </p:txBody>
      </p:sp>
      <p:sp>
        <p:nvSpPr>
          <p:cNvPr id="3" name="Footer Placeholder 2">
            <a:extLst>
              <a:ext uri="{FF2B5EF4-FFF2-40B4-BE49-F238E27FC236}">
                <a16:creationId xmlns:a16="http://schemas.microsoft.com/office/drawing/2014/main" id="{83B4ED15-374A-EEC7-02C3-86EA0CD1B6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661CC0-CC0F-3654-22F7-B14047BFC336}"/>
              </a:ext>
            </a:extLst>
          </p:cNvPr>
          <p:cNvSpPr>
            <a:spLocks noGrp="1"/>
          </p:cNvSpPr>
          <p:nvPr>
            <p:ph type="sldNum" sz="quarter" idx="12"/>
          </p:nvPr>
        </p:nvSpPr>
        <p:spPr/>
        <p:txBody>
          <a:bodyPr/>
          <a:lstStyle/>
          <a:p>
            <a:fld id="{C9209F01-5E8B-0942-B5C0-916678C85BE6}" type="slidenum">
              <a:rPr lang="en-US" smtClean="0"/>
              <a:t>‹N°›</a:t>
            </a:fld>
            <a:endParaRPr lang="en-US"/>
          </a:p>
        </p:txBody>
      </p:sp>
    </p:spTree>
    <p:extLst>
      <p:ext uri="{BB962C8B-B14F-4D97-AF65-F5344CB8AC3E}">
        <p14:creationId xmlns:p14="http://schemas.microsoft.com/office/powerpoint/2010/main" val="27089324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0F219-4444-9ACC-21AF-E13735B70E56}"/>
              </a:ext>
            </a:extLst>
          </p:cNvPr>
          <p:cNvSpPr>
            <a:spLocks noGrp="1"/>
          </p:cNvSpPr>
          <p:nvPr>
            <p:ph type="title"/>
          </p:nvPr>
        </p:nvSpPr>
        <p:spPr>
          <a:xfrm>
            <a:off x="629841" y="342900"/>
            <a:ext cx="2949178" cy="1200150"/>
          </a:xfrm>
        </p:spPr>
        <p:txBody>
          <a:bodyPr anchor="b"/>
          <a:lstStyle>
            <a:lvl1pPr>
              <a:defRPr sz="24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38FC5F7-A960-E393-DF23-55816174A85D}"/>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3D2581CF-C748-83E1-5DF8-784135C29D5A}"/>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664D4681-D864-3FA1-BEB0-14DA173C6926}"/>
              </a:ext>
            </a:extLst>
          </p:cNvPr>
          <p:cNvSpPr>
            <a:spLocks noGrp="1"/>
          </p:cNvSpPr>
          <p:nvPr>
            <p:ph type="dt" sz="half" idx="10"/>
          </p:nvPr>
        </p:nvSpPr>
        <p:spPr/>
        <p:txBody>
          <a:bodyPr/>
          <a:lstStyle/>
          <a:p>
            <a:fld id="{2AF25F1D-36E2-814D-ABEB-15AC3787471E}" type="datetimeFigureOut">
              <a:rPr lang="en-US" smtClean="0"/>
              <a:t>6/11/24</a:t>
            </a:fld>
            <a:endParaRPr lang="en-US"/>
          </a:p>
        </p:txBody>
      </p:sp>
      <p:sp>
        <p:nvSpPr>
          <p:cNvPr id="6" name="Footer Placeholder 5">
            <a:extLst>
              <a:ext uri="{FF2B5EF4-FFF2-40B4-BE49-F238E27FC236}">
                <a16:creationId xmlns:a16="http://schemas.microsoft.com/office/drawing/2014/main" id="{6555B745-922D-D073-74A2-21A315CCEB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C4A7E3-AC7B-662C-3595-571756B2BFD2}"/>
              </a:ext>
            </a:extLst>
          </p:cNvPr>
          <p:cNvSpPr>
            <a:spLocks noGrp="1"/>
          </p:cNvSpPr>
          <p:nvPr>
            <p:ph type="sldNum" sz="quarter" idx="12"/>
          </p:nvPr>
        </p:nvSpPr>
        <p:spPr/>
        <p:txBody>
          <a:bodyPr/>
          <a:lstStyle/>
          <a:p>
            <a:fld id="{C9209F01-5E8B-0942-B5C0-916678C85BE6}" type="slidenum">
              <a:rPr lang="en-US" smtClean="0"/>
              <a:t>‹N°›</a:t>
            </a:fld>
            <a:endParaRPr lang="en-US"/>
          </a:p>
        </p:txBody>
      </p:sp>
    </p:spTree>
    <p:extLst>
      <p:ext uri="{BB962C8B-B14F-4D97-AF65-F5344CB8AC3E}">
        <p14:creationId xmlns:p14="http://schemas.microsoft.com/office/powerpoint/2010/main" val="16105655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9C1F5-B6BB-B516-366B-15A9D80C94F5}"/>
              </a:ext>
            </a:extLst>
          </p:cNvPr>
          <p:cNvSpPr>
            <a:spLocks noGrp="1"/>
          </p:cNvSpPr>
          <p:nvPr>
            <p:ph type="title"/>
          </p:nvPr>
        </p:nvSpPr>
        <p:spPr>
          <a:xfrm>
            <a:off x="629841" y="342900"/>
            <a:ext cx="2949178" cy="1200150"/>
          </a:xfrm>
        </p:spPr>
        <p:txBody>
          <a:bodyPr anchor="b"/>
          <a:lstStyle>
            <a:lvl1pPr>
              <a:defRPr sz="24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93A6FDE3-2656-0E2B-7592-7B1952B75896}"/>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44F2BA1B-7DAE-B1FE-C749-0BA4BE119A9F}"/>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F123EDFE-2730-7B0B-A8C8-D9C3E84F5706}"/>
              </a:ext>
            </a:extLst>
          </p:cNvPr>
          <p:cNvSpPr>
            <a:spLocks noGrp="1"/>
          </p:cNvSpPr>
          <p:nvPr>
            <p:ph type="dt" sz="half" idx="10"/>
          </p:nvPr>
        </p:nvSpPr>
        <p:spPr/>
        <p:txBody>
          <a:bodyPr/>
          <a:lstStyle/>
          <a:p>
            <a:fld id="{2AF25F1D-36E2-814D-ABEB-15AC3787471E}" type="datetimeFigureOut">
              <a:rPr lang="en-US" smtClean="0"/>
              <a:t>6/11/24</a:t>
            </a:fld>
            <a:endParaRPr lang="en-US"/>
          </a:p>
        </p:txBody>
      </p:sp>
      <p:sp>
        <p:nvSpPr>
          <p:cNvPr id="6" name="Footer Placeholder 5">
            <a:extLst>
              <a:ext uri="{FF2B5EF4-FFF2-40B4-BE49-F238E27FC236}">
                <a16:creationId xmlns:a16="http://schemas.microsoft.com/office/drawing/2014/main" id="{3D7D9656-2097-55C4-A83E-47C10E65C9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782C5E-9455-95F1-478D-18300D83A111}"/>
              </a:ext>
            </a:extLst>
          </p:cNvPr>
          <p:cNvSpPr>
            <a:spLocks noGrp="1"/>
          </p:cNvSpPr>
          <p:nvPr>
            <p:ph type="sldNum" sz="quarter" idx="12"/>
          </p:nvPr>
        </p:nvSpPr>
        <p:spPr/>
        <p:txBody>
          <a:bodyPr/>
          <a:lstStyle/>
          <a:p>
            <a:fld id="{C9209F01-5E8B-0942-B5C0-916678C85BE6}" type="slidenum">
              <a:rPr lang="en-US" smtClean="0"/>
              <a:t>‹N°›</a:t>
            </a:fld>
            <a:endParaRPr lang="en-US"/>
          </a:p>
        </p:txBody>
      </p:sp>
    </p:spTree>
    <p:extLst>
      <p:ext uri="{BB962C8B-B14F-4D97-AF65-F5344CB8AC3E}">
        <p14:creationId xmlns:p14="http://schemas.microsoft.com/office/powerpoint/2010/main" val="1704024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DB4C2-2B1A-EF46-13B4-9365DEC5E808}"/>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E307424-B167-0364-E3C1-C7DB832460C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87B2B79-179D-6932-ADB9-0657AAC1FB2B}"/>
              </a:ext>
            </a:extLst>
          </p:cNvPr>
          <p:cNvSpPr>
            <a:spLocks noGrp="1"/>
          </p:cNvSpPr>
          <p:nvPr>
            <p:ph type="dt" sz="half" idx="10"/>
          </p:nvPr>
        </p:nvSpPr>
        <p:spPr/>
        <p:txBody>
          <a:bodyPr/>
          <a:lstStyle/>
          <a:p>
            <a:fld id="{2AF25F1D-36E2-814D-ABEB-15AC3787471E}" type="datetimeFigureOut">
              <a:rPr lang="en-US" smtClean="0"/>
              <a:t>6/11/24</a:t>
            </a:fld>
            <a:endParaRPr lang="en-US"/>
          </a:p>
        </p:txBody>
      </p:sp>
      <p:sp>
        <p:nvSpPr>
          <p:cNvPr id="5" name="Footer Placeholder 4">
            <a:extLst>
              <a:ext uri="{FF2B5EF4-FFF2-40B4-BE49-F238E27FC236}">
                <a16:creationId xmlns:a16="http://schemas.microsoft.com/office/drawing/2014/main" id="{CB38AAAA-38CD-1EDA-C29A-F893BB109B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4F440E-5709-E7BC-E83F-18799FA6A4C6}"/>
              </a:ext>
            </a:extLst>
          </p:cNvPr>
          <p:cNvSpPr>
            <a:spLocks noGrp="1"/>
          </p:cNvSpPr>
          <p:nvPr>
            <p:ph type="sldNum" sz="quarter" idx="12"/>
          </p:nvPr>
        </p:nvSpPr>
        <p:spPr/>
        <p:txBody>
          <a:bodyPr/>
          <a:lstStyle/>
          <a:p>
            <a:fld id="{C9209F01-5E8B-0942-B5C0-916678C85BE6}" type="slidenum">
              <a:rPr lang="en-US" smtClean="0"/>
              <a:t>‹N°›</a:t>
            </a:fld>
            <a:endParaRPr lang="en-US"/>
          </a:p>
        </p:txBody>
      </p:sp>
    </p:spTree>
    <p:extLst>
      <p:ext uri="{BB962C8B-B14F-4D97-AF65-F5344CB8AC3E}">
        <p14:creationId xmlns:p14="http://schemas.microsoft.com/office/powerpoint/2010/main" val="40743622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245DA8-F679-2FAA-6A32-C02149F6FE34}"/>
              </a:ext>
            </a:extLst>
          </p:cNvPr>
          <p:cNvSpPr>
            <a:spLocks noGrp="1"/>
          </p:cNvSpPr>
          <p:nvPr>
            <p:ph type="title" orient="vert"/>
          </p:nvPr>
        </p:nvSpPr>
        <p:spPr>
          <a:xfrm>
            <a:off x="6543675" y="273844"/>
            <a:ext cx="1971675" cy="4358879"/>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C5D8A6C-D88D-06FF-A94D-E64F1D64C742}"/>
              </a:ext>
            </a:extLst>
          </p:cNvPr>
          <p:cNvSpPr>
            <a:spLocks noGrp="1"/>
          </p:cNvSpPr>
          <p:nvPr>
            <p:ph type="body" orient="vert" idx="1"/>
          </p:nvPr>
        </p:nvSpPr>
        <p:spPr>
          <a:xfrm>
            <a:off x="628650" y="273844"/>
            <a:ext cx="5800725" cy="435887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13D4F22-EC56-4BA0-FC8A-55CB666078B6}"/>
              </a:ext>
            </a:extLst>
          </p:cNvPr>
          <p:cNvSpPr>
            <a:spLocks noGrp="1"/>
          </p:cNvSpPr>
          <p:nvPr>
            <p:ph type="dt" sz="half" idx="10"/>
          </p:nvPr>
        </p:nvSpPr>
        <p:spPr/>
        <p:txBody>
          <a:bodyPr/>
          <a:lstStyle/>
          <a:p>
            <a:fld id="{2AF25F1D-36E2-814D-ABEB-15AC3787471E}" type="datetimeFigureOut">
              <a:rPr lang="en-US" smtClean="0"/>
              <a:t>6/11/24</a:t>
            </a:fld>
            <a:endParaRPr lang="en-US"/>
          </a:p>
        </p:txBody>
      </p:sp>
      <p:sp>
        <p:nvSpPr>
          <p:cNvPr id="5" name="Footer Placeholder 4">
            <a:extLst>
              <a:ext uri="{FF2B5EF4-FFF2-40B4-BE49-F238E27FC236}">
                <a16:creationId xmlns:a16="http://schemas.microsoft.com/office/drawing/2014/main" id="{5F92229C-CB03-7E4C-9610-0C48165EA9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D378CB-96D8-487A-BB9A-7180E87B2B53}"/>
              </a:ext>
            </a:extLst>
          </p:cNvPr>
          <p:cNvSpPr>
            <a:spLocks noGrp="1"/>
          </p:cNvSpPr>
          <p:nvPr>
            <p:ph type="sldNum" sz="quarter" idx="12"/>
          </p:nvPr>
        </p:nvSpPr>
        <p:spPr/>
        <p:txBody>
          <a:bodyPr/>
          <a:lstStyle/>
          <a:p>
            <a:fld id="{C9209F01-5E8B-0942-B5C0-916678C85BE6}" type="slidenum">
              <a:rPr lang="en-US" smtClean="0"/>
              <a:t>‹N°›</a:t>
            </a:fld>
            <a:endParaRPr lang="en-US"/>
          </a:p>
        </p:txBody>
      </p:sp>
    </p:spTree>
    <p:extLst>
      <p:ext uri="{BB962C8B-B14F-4D97-AF65-F5344CB8AC3E}">
        <p14:creationId xmlns:p14="http://schemas.microsoft.com/office/powerpoint/2010/main" val="3547564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C81E55-B0B1-5006-984E-3D15E84E1EC9}"/>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92C284F-A75D-C375-DA63-75CE06C6D286}"/>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0CFDF08-E7A7-21A2-67F6-3BABF5AAF908}"/>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2AF25F1D-36E2-814D-ABEB-15AC3787471E}" type="datetimeFigureOut">
              <a:rPr lang="en-US" smtClean="0"/>
              <a:t>6/11/24</a:t>
            </a:fld>
            <a:endParaRPr lang="en-US"/>
          </a:p>
        </p:txBody>
      </p:sp>
      <p:sp>
        <p:nvSpPr>
          <p:cNvPr id="5" name="Footer Placeholder 4">
            <a:extLst>
              <a:ext uri="{FF2B5EF4-FFF2-40B4-BE49-F238E27FC236}">
                <a16:creationId xmlns:a16="http://schemas.microsoft.com/office/drawing/2014/main" id="{47D35E97-A9F6-1889-010A-D0BE6B220087}"/>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3C3A10-C89F-635B-5E4E-8373A57AE022}"/>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C9209F01-5E8B-0942-B5C0-916678C85BE6}" type="slidenum">
              <a:rPr lang="en-US" smtClean="0"/>
              <a:t>‹N°›</a:t>
            </a:fld>
            <a:endParaRPr lang="en-US"/>
          </a:p>
        </p:txBody>
      </p:sp>
    </p:spTree>
    <p:extLst>
      <p:ext uri="{BB962C8B-B14F-4D97-AF65-F5344CB8AC3E}">
        <p14:creationId xmlns:p14="http://schemas.microsoft.com/office/powerpoint/2010/main" val="10420280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eg"/><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US" sz="1350" kern="1200">
              <a:solidFill>
                <a:prstClr val="white"/>
              </a:solidFill>
              <a:latin typeface="Calibri" panose="020F0502020204030204"/>
            </a:endParaRPr>
          </a:p>
        </p:txBody>
      </p:sp>
      <p:sp>
        <p:nvSpPr>
          <p:cNvPr id="1033" name="Rectangle 103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360045"/>
            <a:ext cx="8428482" cy="442341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US" sz="1350" kern="1200">
              <a:solidFill>
                <a:prstClr val="white"/>
              </a:solidFill>
              <a:latin typeface="Calibri" panose="020F0502020204030204"/>
            </a:endParaRPr>
          </a:p>
        </p:txBody>
      </p:sp>
      <p:pic>
        <p:nvPicPr>
          <p:cNvPr id="5" name="Picture 4">
            <a:extLst>
              <a:ext uri="{FF2B5EF4-FFF2-40B4-BE49-F238E27FC236}">
                <a16:creationId xmlns:a16="http://schemas.microsoft.com/office/drawing/2014/main" id="{C159E6C6-2059-1DA3-2CCB-A82E94099B9E}"/>
              </a:ext>
            </a:extLst>
          </p:cNvPr>
          <p:cNvPicPr>
            <a:picLocks noChangeAspect="1"/>
          </p:cNvPicPr>
          <p:nvPr/>
        </p:nvPicPr>
        <p:blipFill>
          <a:blip r:embed="rId2"/>
          <a:stretch>
            <a:fillRect/>
          </a:stretch>
        </p:blipFill>
        <p:spPr>
          <a:xfrm>
            <a:off x="810899" y="457114"/>
            <a:ext cx="1636235" cy="2146832"/>
          </a:xfrm>
          <a:prstGeom prst="rect">
            <a:avLst/>
          </a:prstGeom>
        </p:spPr>
      </p:pic>
      <p:pic>
        <p:nvPicPr>
          <p:cNvPr id="1026" name="Picture 2" descr="Bye bye Eurociett, welcome World Employment Confederation-Europe! - World  Employment Confederation">
            <a:extLst>
              <a:ext uri="{FF2B5EF4-FFF2-40B4-BE49-F238E27FC236}">
                <a16:creationId xmlns:a16="http://schemas.microsoft.com/office/drawing/2014/main" id="{816090A7-8F0F-72E2-DA38-7A3FA94833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0274" y="424918"/>
            <a:ext cx="2675418" cy="1819678"/>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CD610793-9322-39DD-5EC2-C282A0FFC345}"/>
              </a:ext>
            </a:extLst>
          </p:cNvPr>
          <p:cNvPicPr>
            <a:picLocks noChangeAspect="1"/>
          </p:cNvPicPr>
          <p:nvPr/>
        </p:nvPicPr>
        <p:blipFill>
          <a:blip r:embed="rId4"/>
          <a:stretch>
            <a:fillRect/>
          </a:stretch>
        </p:blipFill>
        <p:spPr>
          <a:xfrm>
            <a:off x="6192943" y="1051119"/>
            <a:ext cx="2304269" cy="479411"/>
          </a:xfrm>
          <a:prstGeom prst="rect">
            <a:avLst/>
          </a:prstGeom>
        </p:spPr>
      </p:pic>
      <p:sp>
        <p:nvSpPr>
          <p:cNvPr id="4" name="TextBox 3">
            <a:extLst>
              <a:ext uri="{FF2B5EF4-FFF2-40B4-BE49-F238E27FC236}">
                <a16:creationId xmlns:a16="http://schemas.microsoft.com/office/drawing/2014/main" id="{33904140-88E2-F05B-1BEC-27D66A89C560}"/>
              </a:ext>
            </a:extLst>
          </p:cNvPr>
          <p:cNvSpPr txBox="1"/>
          <p:nvPr/>
        </p:nvSpPr>
        <p:spPr>
          <a:xfrm>
            <a:off x="1773653" y="2058699"/>
            <a:ext cx="5236576" cy="2097241"/>
          </a:xfrm>
          <a:prstGeom prst="rect">
            <a:avLst/>
          </a:prstGeom>
          <a:noFill/>
        </p:spPr>
        <p:txBody>
          <a:bodyPr wrap="square" anchor="t">
            <a:spAutoFit/>
          </a:bodyPr>
          <a:lstStyle/>
          <a:p>
            <a:pPr defTabSz="781812">
              <a:spcAft>
                <a:spcPts val="450"/>
              </a:spcAft>
              <a:buClrTx/>
            </a:pPr>
            <a:br>
              <a:rPr lang="en-GB" sz="1539" kern="1200" dirty="0">
                <a:solidFill>
                  <a:prstClr val="black"/>
                </a:solidFill>
                <a:latin typeface="Helvetica" pitchFamily="2" charset="0"/>
                <a:ea typeface="+mn-ea"/>
                <a:cs typeface="+mn-cs"/>
              </a:rPr>
            </a:br>
            <a:endParaRPr lang="en-GB" sz="1539" kern="1200" dirty="0">
              <a:solidFill>
                <a:prstClr val="black"/>
              </a:solidFill>
              <a:latin typeface="Helvetica" pitchFamily="2" charset="0"/>
              <a:ea typeface="+mn-ea"/>
              <a:cs typeface="+mn-cs"/>
            </a:endParaRPr>
          </a:p>
          <a:p>
            <a:pPr algn="ctr" defTabSz="781812">
              <a:spcAft>
                <a:spcPts val="450"/>
              </a:spcAft>
              <a:buClrTx/>
            </a:pPr>
            <a:r>
              <a:rPr lang="en-GB" sz="1539" kern="1200" dirty="0">
                <a:solidFill>
                  <a:prstClr val="black"/>
                </a:solidFill>
                <a:latin typeface="Helvetica" pitchFamily="2" charset="0"/>
                <a:ea typeface="+mn-ea"/>
                <a:cs typeface="+mn-cs"/>
              </a:rPr>
              <a:t> </a:t>
            </a:r>
            <a:r>
              <a:rPr lang="en-GB" sz="2400" b="1" kern="1200" dirty="0">
                <a:solidFill>
                  <a:prstClr val="black"/>
                </a:solidFill>
                <a:latin typeface="Helvetica" pitchFamily="2" charset="0"/>
                <a:ea typeface="+mn-ea"/>
                <a:cs typeface="+mn-cs"/>
              </a:rPr>
              <a:t>Capacity Building in the Temporary Agency Work sector</a:t>
            </a:r>
          </a:p>
          <a:p>
            <a:pPr algn="ctr" defTabSz="781812">
              <a:spcAft>
                <a:spcPts val="450"/>
              </a:spcAft>
              <a:buClrTx/>
            </a:pPr>
            <a:endParaRPr lang="en-GB" sz="2400" b="1" kern="1200" dirty="0">
              <a:solidFill>
                <a:prstClr val="black"/>
              </a:solidFill>
              <a:latin typeface="Helvetica" pitchFamily="2" charset="0"/>
              <a:ea typeface="+mn-ea"/>
              <a:cs typeface="+mn-cs"/>
            </a:endParaRPr>
          </a:p>
          <a:p>
            <a:pPr algn="ctr" defTabSz="781812">
              <a:spcAft>
                <a:spcPts val="450"/>
              </a:spcAft>
              <a:buClrTx/>
            </a:pPr>
            <a:r>
              <a:rPr lang="en-GB" sz="1500" b="1" kern="1200" dirty="0">
                <a:solidFill>
                  <a:prstClr val="black"/>
                </a:solidFill>
                <a:latin typeface="Helvetica" pitchFamily="2" charset="0"/>
                <a:ea typeface="+mn-ea"/>
                <a:cs typeface="+mn-cs"/>
              </a:rPr>
              <a:t>Milan, June 12</a:t>
            </a:r>
            <a:r>
              <a:rPr lang="en-GB" sz="1500" b="1" kern="1200" baseline="30000" dirty="0">
                <a:solidFill>
                  <a:prstClr val="black"/>
                </a:solidFill>
                <a:latin typeface="Helvetica" pitchFamily="2" charset="0"/>
                <a:ea typeface="+mn-ea"/>
                <a:cs typeface="+mn-cs"/>
              </a:rPr>
              <a:t>th</a:t>
            </a:r>
            <a:r>
              <a:rPr lang="en-GB" sz="1500" b="1" kern="1200" dirty="0">
                <a:solidFill>
                  <a:prstClr val="black"/>
                </a:solidFill>
                <a:latin typeface="Helvetica" pitchFamily="2" charset="0"/>
                <a:ea typeface="+mn-ea"/>
                <a:cs typeface="+mn-cs"/>
              </a:rPr>
              <a:t> 2024</a:t>
            </a:r>
            <a:endParaRPr lang="en-GB" sz="1500" kern="1200" dirty="0">
              <a:solidFill>
                <a:prstClr val="black"/>
              </a:solidFill>
              <a:latin typeface="Helvetica" pitchFamily="2" charset="0"/>
              <a:ea typeface="+mn-ea"/>
              <a:cs typeface="+mn-cs"/>
            </a:endParaRPr>
          </a:p>
        </p:txBody>
      </p:sp>
      <p:sp>
        <p:nvSpPr>
          <p:cNvPr id="7" name="TextBox 6">
            <a:extLst>
              <a:ext uri="{FF2B5EF4-FFF2-40B4-BE49-F238E27FC236}">
                <a16:creationId xmlns:a16="http://schemas.microsoft.com/office/drawing/2014/main" id="{E0C3658B-5449-D731-A270-A732F5EB4B2B}"/>
              </a:ext>
            </a:extLst>
          </p:cNvPr>
          <p:cNvSpPr txBox="1"/>
          <p:nvPr/>
        </p:nvSpPr>
        <p:spPr>
          <a:xfrm>
            <a:off x="2286772" y="2433250"/>
            <a:ext cx="4573544" cy="300082"/>
          </a:xfrm>
          <a:prstGeom prst="rect">
            <a:avLst/>
          </a:prstGeom>
          <a:noFill/>
        </p:spPr>
        <p:txBody>
          <a:bodyPr wrap="square">
            <a:spAutoFit/>
          </a:bodyPr>
          <a:lstStyle/>
          <a:p>
            <a:pPr defTabSz="685800">
              <a:buClrTx/>
            </a:pPr>
            <a:r>
              <a:rPr lang="en-GB" sz="1350" kern="1200" dirty="0">
                <a:latin typeface="Calibri" panose="020F0502020204030204"/>
                <a:ea typeface="+mn-ea"/>
                <a:cs typeface="+mn-cs"/>
              </a:rPr>
              <a:t> </a:t>
            </a:r>
            <a:endParaRPr lang="en-US" sz="1350" kern="1200" dirty="0">
              <a:solidFill>
                <a:prstClr val="black"/>
              </a:solidFill>
              <a:latin typeface="Calibri" panose="020F0502020204030204"/>
              <a:ea typeface="+mn-ea"/>
              <a:cs typeface="+mn-cs"/>
            </a:endParaRPr>
          </a:p>
        </p:txBody>
      </p:sp>
      <p:sp>
        <p:nvSpPr>
          <p:cNvPr id="9" name="TextBox 8">
            <a:extLst>
              <a:ext uri="{FF2B5EF4-FFF2-40B4-BE49-F238E27FC236}">
                <a16:creationId xmlns:a16="http://schemas.microsoft.com/office/drawing/2014/main" id="{D5F5733E-B348-03D7-3CAD-DCC40607537B}"/>
              </a:ext>
            </a:extLst>
          </p:cNvPr>
          <p:cNvSpPr txBox="1"/>
          <p:nvPr/>
        </p:nvSpPr>
        <p:spPr>
          <a:xfrm>
            <a:off x="2286772" y="2433250"/>
            <a:ext cx="4573544" cy="300082"/>
          </a:xfrm>
          <a:prstGeom prst="rect">
            <a:avLst/>
          </a:prstGeom>
          <a:noFill/>
        </p:spPr>
        <p:txBody>
          <a:bodyPr wrap="square">
            <a:spAutoFit/>
          </a:bodyPr>
          <a:lstStyle/>
          <a:p>
            <a:pPr defTabSz="685800">
              <a:buClrTx/>
            </a:pPr>
            <a:r>
              <a:rPr lang="en-GB" sz="1350" kern="1200" dirty="0">
                <a:latin typeface="Calibri" panose="020F0502020204030204"/>
                <a:ea typeface="+mn-ea"/>
                <a:cs typeface="+mn-cs"/>
              </a:rPr>
              <a:t> </a:t>
            </a:r>
            <a:endParaRPr lang="en-US" sz="1350" kern="1200" dirty="0">
              <a:solidFill>
                <a:prstClr val="black"/>
              </a:solidFill>
              <a:latin typeface="Calibri" panose="020F0502020204030204"/>
              <a:ea typeface="+mn-ea"/>
              <a:cs typeface="+mn-cs"/>
            </a:endParaRPr>
          </a:p>
        </p:txBody>
      </p:sp>
      <p:sp>
        <p:nvSpPr>
          <p:cNvPr id="11" name="TextBox 10">
            <a:extLst>
              <a:ext uri="{FF2B5EF4-FFF2-40B4-BE49-F238E27FC236}">
                <a16:creationId xmlns:a16="http://schemas.microsoft.com/office/drawing/2014/main" id="{C89A0A5E-D91B-E096-648B-20A2EC73451A}"/>
              </a:ext>
            </a:extLst>
          </p:cNvPr>
          <p:cNvSpPr txBox="1"/>
          <p:nvPr/>
        </p:nvSpPr>
        <p:spPr>
          <a:xfrm>
            <a:off x="2286772" y="2433250"/>
            <a:ext cx="4573544" cy="300082"/>
          </a:xfrm>
          <a:prstGeom prst="rect">
            <a:avLst/>
          </a:prstGeom>
          <a:noFill/>
        </p:spPr>
        <p:txBody>
          <a:bodyPr wrap="square">
            <a:spAutoFit/>
          </a:bodyPr>
          <a:lstStyle/>
          <a:p>
            <a:pPr defTabSz="685800">
              <a:buClrTx/>
            </a:pPr>
            <a:r>
              <a:rPr lang="en-GB" sz="1350" kern="1200" dirty="0">
                <a:latin typeface="Calibri" panose="020F0502020204030204"/>
                <a:ea typeface="+mn-ea"/>
                <a:cs typeface="+mn-cs"/>
              </a:rPr>
              <a:t> </a:t>
            </a:r>
            <a:endParaRPr lang="en-US" sz="1350" kern="1200" dirty="0">
              <a:solidFill>
                <a:prstClr val="black"/>
              </a:solidFill>
              <a:latin typeface="Calibri" panose="020F0502020204030204"/>
              <a:ea typeface="+mn-ea"/>
              <a:cs typeface="+mn-cs"/>
            </a:endParaRPr>
          </a:p>
        </p:txBody>
      </p:sp>
      <p:sp>
        <p:nvSpPr>
          <p:cNvPr id="13" name="TextBox 12">
            <a:extLst>
              <a:ext uri="{FF2B5EF4-FFF2-40B4-BE49-F238E27FC236}">
                <a16:creationId xmlns:a16="http://schemas.microsoft.com/office/drawing/2014/main" id="{EA36E2EA-97C5-9C83-CFE5-C0478D7215D0}"/>
              </a:ext>
            </a:extLst>
          </p:cNvPr>
          <p:cNvSpPr txBox="1"/>
          <p:nvPr/>
        </p:nvSpPr>
        <p:spPr>
          <a:xfrm>
            <a:off x="2286772" y="2433250"/>
            <a:ext cx="4573544" cy="300082"/>
          </a:xfrm>
          <a:prstGeom prst="rect">
            <a:avLst/>
          </a:prstGeom>
          <a:noFill/>
        </p:spPr>
        <p:txBody>
          <a:bodyPr wrap="square">
            <a:spAutoFit/>
          </a:bodyPr>
          <a:lstStyle/>
          <a:p>
            <a:pPr defTabSz="685800">
              <a:buClrTx/>
            </a:pPr>
            <a:r>
              <a:rPr lang="en-GB" sz="1350" kern="1200" dirty="0">
                <a:latin typeface="Calibri" panose="020F0502020204030204"/>
                <a:ea typeface="+mn-ea"/>
                <a:cs typeface="+mn-cs"/>
              </a:rPr>
              <a:t> </a:t>
            </a:r>
            <a:endParaRPr lang="en-US" sz="1350" kern="1200" dirty="0">
              <a:solidFill>
                <a:prstClr val="black"/>
              </a:solidFill>
              <a:latin typeface="Calibri" panose="020F0502020204030204"/>
              <a:ea typeface="+mn-ea"/>
              <a:cs typeface="+mn-cs"/>
            </a:endParaRPr>
          </a:p>
        </p:txBody>
      </p:sp>
    </p:spTree>
    <p:extLst>
      <p:ext uri="{BB962C8B-B14F-4D97-AF65-F5344CB8AC3E}">
        <p14:creationId xmlns:p14="http://schemas.microsoft.com/office/powerpoint/2010/main" val="3182811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0C3658B-5449-D731-A270-A732F5EB4B2B}"/>
              </a:ext>
            </a:extLst>
          </p:cNvPr>
          <p:cNvSpPr txBox="1"/>
          <p:nvPr/>
        </p:nvSpPr>
        <p:spPr>
          <a:xfrm>
            <a:off x="2286772" y="2433251"/>
            <a:ext cx="4573544" cy="253916"/>
          </a:xfrm>
          <a:prstGeom prst="rect">
            <a:avLst/>
          </a:prstGeom>
          <a:noFill/>
        </p:spPr>
        <p:txBody>
          <a:bodyPr wrap="square">
            <a:spAutoFit/>
          </a:bodyPr>
          <a:lstStyle/>
          <a:p>
            <a:r>
              <a:rPr lang="en-GB" sz="1050" dirty="0"/>
              <a:t> </a:t>
            </a:r>
            <a:endParaRPr lang="en-US" sz="1050" dirty="0"/>
          </a:p>
        </p:txBody>
      </p:sp>
      <p:sp>
        <p:nvSpPr>
          <p:cNvPr id="9" name="TextBox 8">
            <a:extLst>
              <a:ext uri="{FF2B5EF4-FFF2-40B4-BE49-F238E27FC236}">
                <a16:creationId xmlns:a16="http://schemas.microsoft.com/office/drawing/2014/main" id="{D5F5733E-B348-03D7-3CAD-DCC40607537B}"/>
              </a:ext>
            </a:extLst>
          </p:cNvPr>
          <p:cNvSpPr txBox="1"/>
          <p:nvPr/>
        </p:nvSpPr>
        <p:spPr>
          <a:xfrm>
            <a:off x="2286772" y="2433251"/>
            <a:ext cx="4573544" cy="253916"/>
          </a:xfrm>
          <a:prstGeom prst="rect">
            <a:avLst/>
          </a:prstGeom>
          <a:noFill/>
        </p:spPr>
        <p:txBody>
          <a:bodyPr wrap="square">
            <a:spAutoFit/>
          </a:bodyPr>
          <a:lstStyle/>
          <a:p>
            <a:r>
              <a:rPr lang="en-GB" sz="1050" dirty="0"/>
              <a:t> </a:t>
            </a:r>
            <a:endParaRPr lang="en-US" sz="1050" dirty="0"/>
          </a:p>
        </p:txBody>
      </p:sp>
      <p:sp>
        <p:nvSpPr>
          <p:cNvPr id="11" name="TextBox 10">
            <a:extLst>
              <a:ext uri="{FF2B5EF4-FFF2-40B4-BE49-F238E27FC236}">
                <a16:creationId xmlns:a16="http://schemas.microsoft.com/office/drawing/2014/main" id="{C89A0A5E-D91B-E096-648B-20A2EC73451A}"/>
              </a:ext>
            </a:extLst>
          </p:cNvPr>
          <p:cNvSpPr txBox="1"/>
          <p:nvPr/>
        </p:nvSpPr>
        <p:spPr>
          <a:xfrm>
            <a:off x="2286772" y="2433251"/>
            <a:ext cx="4573544" cy="253916"/>
          </a:xfrm>
          <a:prstGeom prst="rect">
            <a:avLst/>
          </a:prstGeom>
          <a:noFill/>
        </p:spPr>
        <p:txBody>
          <a:bodyPr wrap="square">
            <a:spAutoFit/>
          </a:bodyPr>
          <a:lstStyle/>
          <a:p>
            <a:r>
              <a:rPr lang="en-GB" sz="1050" dirty="0"/>
              <a:t> </a:t>
            </a:r>
            <a:endParaRPr lang="en-US" sz="1050" dirty="0"/>
          </a:p>
        </p:txBody>
      </p:sp>
      <p:sp>
        <p:nvSpPr>
          <p:cNvPr id="10" name="Rectangle 1">
            <a:extLst>
              <a:ext uri="{FF2B5EF4-FFF2-40B4-BE49-F238E27FC236}">
                <a16:creationId xmlns:a16="http://schemas.microsoft.com/office/drawing/2014/main" id="{33D0B0F6-F14B-43A5-D73C-4A8859D7AFA8}"/>
              </a:ext>
            </a:extLst>
          </p:cNvPr>
          <p:cNvSpPr>
            <a:spLocks noChangeArrowheads="1"/>
          </p:cNvSpPr>
          <p:nvPr/>
        </p:nvSpPr>
        <p:spPr bwMode="auto">
          <a:xfrm>
            <a:off x="2720975" y="7778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TextBox 11">
            <a:extLst>
              <a:ext uri="{FF2B5EF4-FFF2-40B4-BE49-F238E27FC236}">
                <a16:creationId xmlns:a16="http://schemas.microsoft.com/office/drawing/2014/main" id="{AD40B50D-286C-CE7E-2549-18D36A37F2D6}"/>
              </a:ext>
            </a:extLst>
          </p:cNvPr>
          <p:cNvSpPr txBox="1"/>
          <p:nvPr/>
        </p:nvSpPr>
        <p:spPr>
          <a:xfrm>
            <a:off x="143673" y="401925"/>
            <a:ext cx="2103854" cy="492443"/>
          </a:xfrm>
          <a:prstGeom prst="rect">
            <a:avLst/>
          </a:prstGeom>
          <a:noFill/>
        </p:spPr>
        <p:txBody>
          <a:bodyPr wrap="square" rtlCol="0">
            <a:spAutoFit/>
          </a:bodyPr>
          <a:lstStyle/>
          <a:p>
            <a:r>
              <a:rPr lang="en-GB" sz="1000" b="1" i="0" u="none" strike="noStrike" cap="none" dirty="0">
                <a:solidFill>
                  <a:schemeClr val="dk1"/>
                </a:solidFill>
                <a:effectLst/>
                <a:latin typeface="+mn-lt"/>
                <a:ea typeface="+mn-ea"/>
                <a:cs typeface="+mn-cs"/>
                <a:sym typeface="Arial"/>
              </a:rPr>
              <a:t>CASE STUDY #3: LEARN4JOB  </a:t>
            </a:r>
          </a:p>
          <a:p>
            <a:endParaRPr lang="en-GB" sz="1600" b="1" dirty="0">
              <a:solidFill>
                <a:schemeClr val="dk1"/>
              </a:solidFill>
              <a:latin typeface="+mn-lt"/>
              <a:ea typeface="+mn-ea"/>
              <a:cs typeface="+mn-cs"/>
            </a:endParaRPr>
          </a:p>
        </p:txBody>
      </p:sp>
      <p:graphicFrame>
        <p:nvGraphicFramePr>
          <p:cNvPr id="13" name="Table 12">
            <a:extLst>
              <a:ext uri="{FF2B5EF4-FFF2-40B4-BE49-F238E27FC236}">
                <a16:creationId xmlns:a16="http://schemas.microsoft.com/office/drawing/2014/main" id="{D0EA8260-C662-0764-9831-F5029E440157}"/>
              </a:ext>
            </a:extLst>
          </p:cNvPr>
          <p:cNvGraphicFramePr>
            <a:graphicFrameLocks noGrp="1"/>
          </p:cNvGraphicFramePr>
          <p:nvPr>
            <p:extLst>
              <p:ext uri="{D42A27DB-BD31-4B8C-83A1-F6EECF244321}">
                <p14:modId xmlns:p14="http://schemas.microsoft.com/office/powerpoint/2010/main" val="1335657154"/>
              </p:ext>
            </p:extLst>
          </p:nvPr>
        </p:nvGraphicFramePr>
        <p:xfrm>
          <a:off x="2426999" y="47157"/>
          <a:ext cx="6717001" cy="5192252"/>
        </p:xfrm>
        <a:graphic>
          <a:graphicData uri="http://schemas.openxmlformats.org/drawingml/2006/table">
            <a:tbl>
              <a:tblPr firstRow="1" firstCol="1" bandRow="1">
                <a:tableStyleId>{5C22544A-7EE6-4342-B048-85BDC9FD1C3A}</a:tableStyleId>
              </a:tblPr>
              <a:tblGrid>
                <a:gridCol w="1895619">
                  <a:extLst>
                    <a:ext uri="{9D8B030D-6E8A-4147-A177-3AD203B41FA5}">
                      <a16:colId xmlns:a16="http://schemas.microsoft.com/office/drawing/2014/main" val="3205961192"/>
                    </a:ext>
                  </a:extLst>
                </a:gridCol>
                <a:gridCol w="3973857">
                  <a:extLst>
                    <a:ext uri="{9D8B030D-6E8A-4147-A177-3AD203B41FA5}">
                      <a16:colId xmlns:a16="http://schemas.microsoft.com/office/drawing/2014/main" val="3959423033"/>
                    </a:ext>
                  </a:extLst>
                </a:gridCol>
                <a:gridCol w="847525">
                  <a:extLst>
                    <a:ext uri="{9D8B030D-6E8A-4147-A177-3AD203B41FA5}">
                      <a16:colId xmlns:a16="http://schemas.microsoft.com/office/drawing/2014/main" val="3913498801"/>
                    </a:ext>
                  </a:extLst>
                </a:gridCol>
              </a:tblGrid>
              <a:tr h="405533">
                <a:tc>
                  <a:txBody>
                    <a:bodyPr/>
                    <a:lstStyle/>
                    <a:p>
                      <a:pPr algn="ctr"/>
                      <a:r>
                        <a:rPr lang="en-GB" sz="1000" dirty="0">
                          <a:effectLst/>
                        </a:rPr>
                        <a:t>Transferability factors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4820" marR="44820" marT="0" marB="0"/>
                </a:tc>
                <a:tc>
                  <a:txBody>
                    <a:bodyPr/>
                    <a:lstStyle/>
                    <a:p>
                      <a:pPr algn="ctr"/>
                      <a:r>
                        <a:rPr lang="en-GB" sz="1000" dirty="0">
                          <a:effectLst/>
                        </a:rPr>
                        <a:t>Analysis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4820" marR="44820" marT="0" marB="0"/>
                </a:tc>
                <a:tc>
                  <a:txBody>
                    <a:bodyPr/>
                    <a:lstStyle/>
                    <a:p>
                      <a:pPr algn="ctr"/>
                      <a:r>
                        <a:rPr lang="en-GB" sz="1000" dirty="0">
                          <a:effectLst/>
                        </a:rPr>
                        <a:t>Status </a:t>
                      </a:r>
                    </a:p>
                    <a:p>
                      <a:pPr algn="ct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4820" marR="44820" marT="0" marB="0"/>
                </a:tc>
                <a:extLst>
                  <a:ext uri="{0D108BD9-81ED-4DB2-BD59-A6C34878D82A}">
                    <a16:rowId xmlns:a16="http://schemas.microsoft.com/office/drawing/2014/main" val="3185771820"/>
                  </a:ext>
                </a:extLst>
              </a:tr>
              <a:tr h="904962">
                <a:tc>
                  <a:txBody>
                    <a:bodyPr/>
                    <a:lstStyle/>
                    <a:p>
                      <a:pPr marL="228600"/>
                      <a:r>
                        <a:rPr lang="en-GB" sz="700" dirty="0">
                          <a:effectLst/>
                        </a:rPr>
                        <a:t> </a:t>
                      </a:r>
                      <a:endParaRPr lang="en-GB" sz="800" dirty="0">
                        <a:effectLst/>
                      </a:endParaRPr>
                    </a:p>
                    <a:p>
                      <a:r>
                        <a:rPr lang="en-GB" sz="1000" dirty="0">
                          <a:effectLst/>
                        </a:rPr>
                        <a:t>Pre-existing relationship </a:t>
                      </a:r>
                    </a:p>
                    <a:p>
                      <a:r>
                        <a:rPr lang="en-GB" sz="1000" b="0" i="1" dirty="0">
                          <a:effectLst/>
                        </a:rPr>
                        <a:t>Track record of collaborative work not replicated in other countries</a:t>
                      </a:r>
                      <a:endParaRPr lang="en-GB" sz="1000" b="0" i="1" dirty="0">
                        <a:effectLst/>
                        <a:latin typeface="Calibri" panose="020F0502020204030204" pitchFamily="34" charset="0"/>
                        <a:ea typeface="Calibri" panose="020F0502020204030204" pitchFamily="34" charset="0"/>
                        <a:cs typeface="Times New Roman" panose="02020603050405020304" pitchFamily="18" charset="0"/>
                      </a:endParaRPr>
                    </a:p>
                  </a:txBody>
                  <a:tcPr marL="44820" marR="44820" marT="0" marB="0"/>
                </a:tc>
                <a:tc>
                  <a:txBody>
                    <a:bodyPr/>
                    <a:lstStyle/>
                    <a:p>
                      <a:r>
                        <a:rPr lang="en-GB" sz="1000" b="0" i="0" u="none" strike="noStrike" cap="none" dirty="0">
                          <a:solidFill>
                            <a:schemeClr val="dk1"/>
                          </a:solidFill>
                          <a:effectLst/>
                          <a:latin typeface="+mn-lt"/>
                          <a:ea typeface="+mn-ea"/>
                          <a:cs typeface="+mn-cs"/>
                          <a:sym typeface="Arial"/>
                        </a:rPr>
                        <a:t>The initiative is based on buy-in and pre-existing relationships between the social partners in Belgium. It is also based on partnership agreements with other sectors beyond temporary work agencies, but some sectors seem reluctant to work with the temporary agency work sector. Replicability in other countries could also be limited due to sectoral barriers. </a:t>
                      </a:r>
                    </a:p>
                  </a:txBody>
                  <a:tcPr marL="44820" marR="44820" marT="0" marB="0"/>
                </a:tc>
                <a:tc>
                  <a:txBody>
                    <a:bodyPr/>
                    <a:lstStyle/>
                    <a:p>
                      <a:r>
                        <a:rPr lang="en-GB" sz="8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820" marR="44820" marT="0" marB="0">
                    <a:solidFill>
                      <a:schemeClr val="accent4">
                        <a:lumMod val="75000"/>
                      </a:schemeClr>
                    </a:solidFill>
                  </a:tcPr>
                </a:tc>
                <a:extLst>
                  <a:ext uri="{0D108BD9-81ED-4DB2-BD59-A6C34878D82A}">
                    <a16:rowId xmlns:a16="http://schemas.microsoft.com/office/drawing/2014/main" val="1733003617"/>
                  </a:ext>
                </a:extLst>
              </a:tr>
              <a:tr h="754135">
                <a:tc>
                  <a:txBody>
                    <a:bodyPr/>
                    <a:lstStyle/>
                    <a:p>
                      <a:r>
                        <a:rPr lang="en-GB" sz="700" b="0" dirty="0">
                          <a:effectLst/>
                        </a:rPr>
                        <a:t> </a:t>
                      </a:r>
                      <a:endParaRPr lang="en-GB" sz="800" b="0" dirty="0">
                        <a:effectLst/>
                      </a:endParaRPr>
                    </a:p>
                    <a:p>
                      <a:r>
                        <a:rPr lang="en-GB" sz="1000" b="1" dirty="0">
                          <a:effectLst/>
                        </a:rPr>
                        <a:t>Speed of implementation</a:t>
                      </a:r>
                    </a:p>
                    <a:p>
                      <a:r>
                        <a:rPr lang="en-GB" sz="1000" b="0" i="1" dirty="0">
                          <a:effectLst/>
                        </a:rPr>
                        <a:t>What would be the likely timescales needed to replicate the initiative in other countries</a:t>
                      </a:r>
                      <a:endParaRPr lang="en-GB" sz="1000" b="0" i="1" dirty="0">
                        <a:effectLst/>
                        <a:latin typeface="Calibri" panose="020F0502020204030204" pitchFamily="34" charset="0"/>
                        <a:ea typeface="Calibri" panose="020F0502020204030204" pitchFamily="34" charset="0"/>
                        <a:cs typeface="Times New Roman" panose="02020603050405020304" pitchFamily="18" charset="0"/>
                      </a:endParaRPr>
                    </a:p>
                  </a:txBody>
                  <a:tcPr marL="44820" marR="44820" marT="0" marB="0"/>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GB" sz="1000" dirty="0">
                        <a:effectLst/>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000" dirty="0">
                          <a:effectLst/>
                        </a:rPr>
                        <a:t>The initiative is based on creating networks of temporary work agencies and training providers with a common goal of upskilling temporary workers. Nurturing this kind of network - and identifying quality training providers on a national level  - could take some time. </a:t>
                      </a:r>
                      <a:endParaRPr lang="en-GB" sz="1000" b="0" i="0" u="none" strike="noStrike" cap="none" dirty="0">
                        <a:solidFill>
                          <a:schemeClr val="dk1"/>
                        </a:solidFill>
                        <a:effectLst/>
                        <a:latin typeface="+mn-lt"/>
                        <a:ea typeface="+mn-ea"/>
                        <a:cs typeface="+mn-cs"/>
                        <a:sym typeface="Arial"/>
                      </a:endParaRPr>
                    </a:p>
                  </a:txBody>
                  <a:tcPr marL="44820" marR="44820" marT="0" marB="0"/>
                </a:tc>
                <a:tc>
                  <a:txBody>
                    <a:bodyPr/>
                    <a:lstStyle/>
                    <a:p>
                      <a:r>
                        <a:rPr lang="en-GB" sz="8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820" marR="44820" marT="0" marB="0">
                    <a:solidFill>
                      <a:schemeClr val="accent4">
                        <a:lumMod val="75000"/>
                      </a:schemeClr>
                    </a:solidFill>
                  </a:tcPr>
                </a:tc>
                <a:extLst>
                  <a:ext uri="{0D108BD9-81ED-4DB2-BD59-A6C34878D82A}">
                    <a16:rowId xmlns:a16="http://schemas.microsoft.com/office/drawing/2014/main" val="2424925294"/>
                  </a:ext>
                </a:extLst>
              </a:tr>
              <a:tr h="723970">
                <a:tc>
                  <a:txBody>
                    <a:bodyPr/>
                    <a:lstStyle/>
                    <a:p>
                      <a:r>
                        <a:rPr lang="en-GB" sz="700" dirty="0">
                          <a:effectLst/>
                        </a:rPr>
                        <a:t> </a:t>
                      </a:r>
                      <a:endParaRPr lang="en-GB" sz="800" dirty="0">
                        <a:effectLst/>
                      </a:endParaRPr>
                    </a:p>
                    <a:p>
                      <a:r>
                        <a:rPr lang="en-GB" sz="1000" dirty="0">
                          <a:effectLst/>
                        </a:rPr>
                        <a:t>Funding streams</a:t>
                      </a:r>
                    </a:p>
                    <a:p>
                      <a:r>
                        <a:rPr lang="en-GB" sz="1000" b="0" i="1" dirty="0">
                          <a:effectLst/>
                        </a:rPr>
                        <a:t>Was the initiative paid for by national or regional funds not  available in other countries?</a:t>
                      </a:r>
                      <a:endParaRPr lang="en-GB" sz="1000" b="0" i="1" dirty="0">
                        <a:effectLst/>
                        <a:latin typeface="Calibri" panose="020F0502020204030204" pitchFamily="34" charset="0"/>
                        <a:ea typeface="Calibri" panose="020F0502020204030204" pitchFamily="34" charset="0"/>
                        <a:cs typeface="Times New Roman" panose="02020603050405020304" pitchFamily="18" charset="0"/>
                      </a:endParaRPr>
                    </a:p>
                  </a:txBody>
                  <a:tcPr marL="44820" marR="44820" marT="0" marB="0"/>
                </a:tc>
                <a:tc>
                  <a:txBody>
                    <a:bodyPr/>
                    <a:lstStyle/>
                    <a:p>
                      <a:r>
                        <a:rPr lang="en-GB" sz="800" dirty="0">
                          <a:effectLst/>
                        </a:rPr>
                        <a:t> </a:t>
                      </a:r>
                    </a:p>
                    <a:p>
                      <a:r>
                        <a:rPr lang="en-GB" sz="1000" b="0" i="0" u="none" strike="noStrike" cap="none" dirty="0">
                          <a:solidFill>
                            <a:schemeClr val="dk1"/>
                          </a:solidFill>
                          <a:effectLst/>
                          <a:latin typeface="+mn-lt"/>
                          <a:ea typeface="+mn-ea"/>
                          <a:cs typeface="+mn-cs"/>
                          <a:sym typeface="Arial"/>
                        </a:rPr>
                        <a:t>Temporary agencies contribute 0.4% of their total wage to a training fund and an additional 0.1% for specific target groups, according to collective agreement in Belgium. It would be extremely difficult to replicate the initiative in countries where such a levy is not in place. </a:t>
                      </a:r>
                    </a:p>
                  </a:txBody>
                  <a:tcPr marL="44820" marR="44820" marT="0" marB="0"/>
                </a:tc>
                <a:tc>
                  <a:txBody>
                    <a:bodyPr/>
                    <a:lstStyle/>
                    <a:p>
                      <a:endParaRPr lang="en-GB" sz="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820" marR="44820" marT="0" marB="0">
                    <a:solidFill>
                      <a:srgbClr val="FF0000"/>
                    </a:solidFill>
                  </a:tcPr>
                </a:tc>
                <a:extLst>
                  <a:ext uri="{0D108BD9-81ED-4DB2-BD59-A6C34878D82A}">
                    <a16:rowId xmlns:a16="http://schemas.microsoft.com/office/drawing/2014/main" val="133494401"/>
                  </a:ext>
                </a:extLst>
              </a:tr>
              <a:tr h="607369">
                <a:tc>
                  <a:txBody>
                    <a:bodyPr/>
                    <a:lstStyle/>
                    <a:p>
                      <a:r>
                        <a:rPr lang="en-GB" sz="700" dirty="0">
                          <a:effectLst/>
                        </a:rPr>
                        <a:t> </a:t>
                      </a:r>
                      <a:endParaRPr lang="en-GB" sz="800" dirty="0">
                        <a:effectLst/>
                      </a:endParaRPr>
                    </a:p>
                    <a:p>
                      <a:r>
                        <a:rPr lang="en-GB" sz="1000" dirty="0">
                          <a:effectLst/>
                        </a:rPr>
                        <a:t>Focus area</a:t>
                      </a:r>
                    </a:p>
                    <a:p>
                      <a:r>
                        <a:rPr lang="en-GB" sz="1000" b="0" i="1" dirty="0">
                          <a:effectLst/>
                        </a:rPr>
                        <a:t>Is the focus of the initiative very specific and not a priority in other countries?</a:t>
                      </a:r>
                      <a:endParaRPr lang="en-GB" sz="1000" b="0" i="1" dirty="0">
                        <a:effectLst/>
                        <a:latin typeface="Calibri" panose="020F0502020204030204" pitchFamily="34" charset="0"/>
                        <a:ea typeface="Calibri" panose="020F0502020204030204" pitchFamily="34" charset="0"/>
                        <a:cs typeface="Times New Roman" panose="02020603050405020304" pitchFamily="18" charset="0"/>
                      </a:endParaRPr>
                    </a:p>
                  </a:txBody>
                  <a:tcPr marL="44820" marR="44820" marT="0" marB="0"/>
                </a:tc>
                <a:tc>
                  <a:txBody>
                    <a:bodyPr/>
                    <a:lstStyle/>
                    <a:p>
                      <a:endParaRPr lang="en-GB" sz="1000" dirty="0">
                        <a:effectLst/>
                      </a:endParaRPr>
                    </a:p>
                    <a:p>
                      <a:r>
                        <a:rPr lang="en-GB" sz="1000" dirty="0">
                          <a:effectLst/>
                        </a:rPr>
                        <a:t>The debate around reskilling, upskilling and ensuring that these opportunities apply equally to temporary agency workers is a hugely topical issue in most countries.</a:t>
                      </a:r>
                    </a:p>
                  </a:txBody>
                  <a:tcPr marL="44820" marR="44820" marT="0" marB="0"/>
                </a:tc>
                <a:tc>
                  <a:txBody>
                    <a:bodyPr/>
                    <a:lstStyle/>
                    <a:p>
                      <a:r>
                        <a:rPr lang="en-GB" sz="8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820" marR="44820" marT="0" marB="0">
                    <a:solidFill>
                      <a:srgbClr val="00B050"/>
                    </a:solidFill>
                  </a:tcPr>
                </a:tc>
                <a:extLst>
                  <a:ext uri="{0D108BD9-81ED-4DB2-BD59-A6C34878D82A}">
                    <a16:rowId xmlns:a16="http://schemas.microsoft.com/office/drawing/2014/main" val="1381035327"/>
                  </a:ext>
                </a:extLst>
              </a:tr>
              <a:tr h="647240">
                <a:tc>
                  <a:txBody>
                    <a:bodyPr/>
                    <a:lstStyle/>
                    <a:p>
                      <a:r>
                        <a:rPr lang="en-GB" sz="700" dirty="0">
                          <a:effectLst/>
                        </a:rPr>
                        <a:t> </a:t>
                      </a:r>
                      <a:endParaRPr lang="en-GB" sz="800" dirty="0">
                        <a:effectLst/>
                      </a:endParaRPr>
                    </a:p>
                    <a:p>
                      <a:r>
                        <a:rPr lang="en-GB" sz="1000" dirty="0">
                          <a:effectLst/>
                        </a:rPr>
                        <a:t>Regulatory landscape</a:t>
                      </a:r>
                    </a:p>
                    <a:p>
                      <a:r>
                        <a:rPr lang="en-GB" sz="1000" b="0" i="1" dirty="0">
                          <a:effectLst/>
                        </a:rPr>
                        <a:t>Are there regulatory barriers that would limit applicability in other countries?</a:t>
                      </a:r>
                      <a:endParaRPr lang="en-GB" sz="1000" b="0" i="1" dirty="0">
                        <a:effectLst/>
                        <a:latin typeface="Calibri" panose="020F0502020204030204" pitchFamily="34" charset="0"/>
                        <a:ea typeface="Calibri" panose="020F0502020204030204" pitchFamily="34" charset="0"/>
                        <a:cs typeface="Times New Roman" panose="02020603050405020304" pitchFamily="18" charset="0"/>
                      </a:endParaRPr>
                    </a:p>
                  </a:txBody>
                  <a:tcPr marL="44820" marR="44820" marT="0" marB="0"/>
                </a:tc>
                <a:tc>
                  <a:txBody>
                    <a:bodyPr/>
                    <a:lstStyle/>
                    <a:p>
                      <a:endParaRPr lang="en-GB" sz="1000" dirty="0">
                        <a:effectLst/>
                        <a:latin typeface="+mn-lt"/>
                        <a:ea typeface="Calibri" panose="020F0502020204030204" pitchFamily="34" charset="0"/>
                        <a:cs typeface="Calibri" panose="020F0502020204030204" pitchFamily="34" charset="0"/>
                      </a:endParaRPr>
                    </a:p>
                    <a:p>
                      <a:r>
                        <a:rPr lang="en-GB" sz="1000" dirty="0">
                          <a:effectLst/>
                          <a:latin typeface="+mn-lt"/>
                          <a:ea typeface="Calibri" panose="020F0502020204030204" pitchFamily="34" charset="0"/>
                          <a:cs typeface="Calibri" panose="020F0502020204030204" pitchFamily="34" charset="0"/>
                        </a:rPr>
                        <a:t>There are no specific regulatory barriers but – as mentioned above - </a:t>
                      </a:r>
                      <a:r>
                        <a:rPr lang="en-GB" sz="1000" b="0" i="0" u="none" strike="noStrike" cap="none" dirty="0">
                          <a:solidFill>
                            <a:schemeClr val="dk1"/>
                          </a:solidFill>
                          <a:effectLst/>
                          <a:latin typeface="+mn-lt"/>
                          <a:ea typeface="+mn-ea"/>
                          <a:cs typeface="+mn-cs"/>
                          <a:sym typeface="Arial"/>
                        </a:rPr>
                        <a:t>It would be difficult to replicate the initiative in countries where no training levy is in place. </a:t>
                      </a:r>
                      <a:endParaRPr lang="en-GB" sz="1000" dirty="0">
                        <a:effectLst/>
                        <a:latin typeface="+mn-lt"/>
                        <a:ea typeface="Calibri" panose="020F0502020204030204" pitchFamily="34" charset="0"/>
                        <a:cs typeface="Calibri" panose="020F0502020204030204" pitchFamily="34" charset="0"/>
                      </a:endParaRPr>
                    </a:p>
                  </a:txBody>
                  <a:tcPr marL="44820" marR="44820" marT="0" marB="0"/>
                </a:tc>
                <a:tc>
                  <a:txBody>
                    <a:bodyPr/>
                    <a:lstStyle/>
                    <a:p>
                      <a:r>
                        <a:rPr lang="en-GB" sz="8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820" marR="44820" marT="0" marB="0">
                    <a:solidFill>
                      <a:srgbClr val="00B050"/>
                    </a:solidFill>
                  </a:tcPr>
                </a:tc>
                <a:extLst>
                  <a:ext uri="{0D108BD9-81ED-4DB2-BD59-A6C34878D82A}">
                    <a16:rowId xmlns:a16="http://schemas.microsoft.com/office/drawing/2014/main" val="2653630272"/>
                  </a:ext>
                </a:extLst>
              </a:tr>
              <a:tr h="946239">
                <a:tc>
                  <a:txBody>
                    <a:bodyPr/>
                    <a:lstStyle/>
                    <a:p>
                      <a:r>
                        <a:rPr lang="en-GB" sz="700" dirty="0">
                          <a:effectLst/>
                        </a:rPr>
                        <a:t> </a:t>
                      </a:r>
                      <a:endParaRPr lang="en-GB" sz="800" dirty="0">
                        <a:effectLst/>
                      </a:endParaRPr>
                    </a:p>
                    <a:p>
                      <a:r>
                        <a:rPr lang="en-GB" sz="1000" dirty="0">
                          <a:effectLst/>
                        </a:rPr>
                        <a:t>Stakeholder engagement</a:t>
                      </a:r>
                    </a:p>
                    <a:p>
                      <a:r>
                        <a:rPr lang="en-GB" sz="1000" b="0" i="1" dirty="0">
                          <a:effectLst/>
                        </a:rPr>
                        <a:t>Was there a unique ‘inner circle’ of stakeholders that was key to achieving outcomes?)</a:t>
                      </a:r>
                    </a:p>
                  </a:txBody>
                  <a:tcPr marL="44820" marR="44820" marT="0" marB="0"/>
                </a:tc>
                <a:tc>
                  <a:txBody>
                    <a:bodyPr/>
                    <a:lstStyle/>
                    <a:p>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000" b="0" i="0" u="none" strike="noStrike" cap="none" dirty="0">
                          <a:solidFill>
                            <a:schemeClr val="dk1"/>
                          </a:solidFill>
                          <a:effectLst/>
                          <a:latin typeface="+mn-lt"/>
                          <a:ea typeface="+mn-ea"/>
                          <a:cs typeface="+mn-cs"/>
                          <a:sym typeface="Arial"/>
                        </a:rPr>
                        <a:t>Learn4Job operates with an extensive network of temp work agencies, for whom targeted training can facilitate job placements. The initiative is also based on a network of private training providers. Finding the appropriate training solutions – at an affordable cost – is a potential barrier to effective implementation in other countries. </a:t>
                      </a:r>
                    </a:p>
                  </a:txBody>
                  <a:tcPr marL="44820" marR="44820" marT="0" marB="0"/>
                </a:tc>
                <a:tc>
                  <a:txBody>
                    <a:bodyPr/>
                    <a:lstStyle/>
                    <a:p>
                      <a:r>
                        <a:rPr lang="en-GB" sz="8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820" marR="44820" marT="0" marB="0">
                    <a:solidFill>
                      <a:srgbClr val="FF0000"/>
                    </a:solidFill>
                  </a:tcPr>
                </a:tc>
                <a:extLst>
                  <a:ext uri="{0D108BD9-81ED-4DB2-BD59-A6C34878D82A}">
                    <a16:rowId xmlns:a16="http://schemas.microsoft.com/office/drawing/2014/main" val="3103851781"/>
                  </a:ext>
                </a:extLst>
              </a:tr>
            </a:tbl>
          </a:graphicData>
        </a:graphic>
      </p:graphicFrame>
      <p:sp>
        <p:nvSpPr>
          <p:cNvPr id="14" name="Rectangle 2">
            <a:extLst>
              <a:ext uri="{FF2B5EF4-FFF2-40B4-BE49-F238E27FC236}">
                <a16:creationId xmlns:a16="http://schemas.microsoft.com/office/drawing/2014/main" id="{095DEA62-5DE5-FF1C-2FAD-0C4D7A30DC8D}"/>
              </a:ext>
            </a:extLst>
          </p:cNvPr>
          <p:cNvSpPr>
            <a:spLocks noChangeArrowheads="1"/>
          </p:cNvSpPr>
          <p:nvPr/>
        </p:nvSpPr>
        <p:spPr bwMode="auto">
          <a:xfrm>
            <a:off x="2541588" y="10890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TextBox 1">
            <a:extLst>
              <a:ext uri="{FF2B5EF4-FFF2-40B4-BE49-F238E27FC236}">
                <a16:creationId xmlns:a16="http://schemas.microsoft.com/office/drawing/2014/main" id="{0015356B-3D27-079B-0852-91DF3D6BCBBF}"/>
              </a:ext>
            </a:extLst>
          </p:cNvPr>
          <p:cNvSpPr txBox="1"/>
          <p:nvPr/>
        </p:nvSpPr>
        <p:spPr>
          <a:xfrm>
            <a:off x="258262" y="763980"/>
            <a:ext cx="1989265" cy="3416320"/>
          </a:xfrm>
          <a:prstGeom prst="rect">
            <a:avLst/>
          </a:prstGeom>
          <a:solidFill>
            <a:schemeClr val="bg1">
              <a:lumMod val="85000"/>
            </a:schemeClr>
          </a:solidFill>
        </p:spPr>
        <p:txBody>
          <a:bodyPr wrap="square" rtlCol="0">
            <a:spAutoFit/>
          </a:bodyPr>
          <a:lstStyle/>
          <a:p>
            <a:r>
              <a:rPr lang="en-US" sz="1000" b="1" dirty="0">
                <a:latin typeface="+mn-lt"/>
              </a:rPr>
              <a:t>Overview:</a:t>
            </a:r>
            <a:r>
              <a:rPr lang="en-GB" sz="1000" b="1" dirty="0">
                <a:effectLst/>
                <a:latin typeface="+mn-lt"/>
                <a:ea typeface="Calibri" panose="020F0502020204030204" pitchFamily="34" charset="0"/>
                <a:cs typeface="Times New Roman" panose="02020603050405020304" pitchFamily="18" charset="0"/>
              </a:rPr>
              <a:t> </a:t>
            </a:r>
          </a:p>
          <a:p>
            <a:endParaRPr lang="en-GB" sz="1000" b="1" dirty="0">
              <a:latin typeface="+mn-lt"/>
              <a:ea typeface="Calibri" panose="020F0502020204030204" pitchFamily="34" charset="0"/>
              <a:cs typeface="Times New Roman" panose="02020603050405020304" pitchFamily="18" charset="0"/>
            </a:endParaRPr>
          </a:p>
          <a:p>
            <a:r>
              <a:rPr lang="en-GB" sz="1000" dirty="0">
                <a:effectLst/>
                <a:latin typeface="Calibri" panose="020F0502020204030204" pitchFamily="34" charset="0"/>
                <a:ea typeface="Calibri" panose="020F0502020204030204" pitchFamily="34" charset="0"/>
                <a:cs typeface="Times New Roman" panose="02020603050405020304" pitchFamily="18" charset="0"/>
              </a:rPr>
              <a:t>Learn4Job is a cooperative programme, providing training to temporary agency workers who are not currently in employment. The training is delivered by an external private sector training organisation and successful trainees receive a certificate of accreditation. </a:t>
            </a: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r>
              <a:rPr lang="en-GB" sz="1000" dirty="0">
                <a:effectLst/>
                <a:latin typeface="Calibri" panose="020F0502020204030204" pitchFamily="34" charset="0"/>
                <a:ea typeface="Calibri" panose="020F0502020204030204" pitchFamily="34" charset="0"/>
                <a:cs typeface="Times New Roman" panose="02020603050405020304" pitchFamily="18" charset="0"/>
              </a:rPr>
              <a:t>The positive outcomes delivered include job-seekers being able to access new work opportunities quickly and solutions to mismatch of supply and demand for certain job openings.</a:t>
            </a:r>
          </a:p>
          <a:p>
            <a:endParaRPr lang="en-US" sz="1200" dirty="0"/>
          </a:p>
          <a:p>
            <a:endParaRPr lang="en-US" sz="1200" dirty="0"/>
          </a:p>
          <a:p>
            <a:r>
              <a:rPr lang="en-US" sz="1200" dirty="0"/>
              <a:t> </a:t>
            </a:r>
          </a:p>
        </p:txBody>
      </p:sp>
    </p:spTree>
    <p:extLst>
      <p:ext uri="{BB962C8B-B14F-4D97-AF65-F5344CB8AC3E}">
        <p14:creationId xmlns:p14="http://schemas.microsoft.com/office/powerpoint/2010/main" val="2750841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gency Workers Archives - UNI Europa">
            <a:extLst>
              <a:ext uri="{FF2B5EF4-FFF2-40B4-BE49-F238E27FC236}">
                <a16:creationId xmlns:a16="http://schemas.microsoft.com/office/drawing/2014/main" id="{34F07BF3-577F-4846-DA30-CED6647AA7A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20140" y="1198580"/>
            <a:ext cx="6903720" cy="3624453"/>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2E46A07C-A3DE-7716-D79E-937F43FE9713}"/>
              </a:ext>
            </a:extLst>
          </p:cNvPr>
          <p:cNvSpPr>
            <a:spLocks noGrp="1"/>
          </p:cNvSpPr>
          <p:nvPr>
            <p:ph type="title"/>
          </p:nvPr>
        </p:nvSpPr>
        <p:spPr>
          <a:xfrm>
            <a:off x="311700" y="445025"/>
            <a:ext cx="8520600" cy="572700"/>
          </a:xfrm>
        </p:spPr>
        <p:txBody>
          <a:bodyPr>
            <a:noAutofit/>
          </a:bodyPr>
          <a:lstStyle/>
          <a:p>
            <a:r>
              <a:rPr lang="en-US" b="1" dirty="0">
                <a:latin typeface="Calibri" panose="020F0502020204030204" pitchFamily="34" charset="0"/>
                <a:cs typeface="Calibri" panose="020F0502020204030204" pitchFamily="34" charset="0"/>
              </a:rPr>
              <a:t>Final thoughts and next steps….</a:t>
            </a:r>
          </a:p>
        </p:txBody>
      </p:sp>
    </p:spTree>
    <p:extLst>
      <p:ext uri="{BB962C8B-B14F-4D97-AF65-F5344CB8AC3E}">
        <p14:creationId xmlns:p14="http://schemas.microsoft.com/office/powerpoint/2010/main" val="4142492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US" sz="1350" kern="1200">
              <a:solidFill>
                <a:prstClr val="white"/>
              </a:solidFill>
              <a:latin typeface="Calibri" panose="020F0502020204030204"/>
            </a:endParaRPr>
          </a:p>
        </p:txBody>
      </p:sp>
      <p:sp>
        <p:nvSpPr>
          <p:cNvPr id="1033" name="Rectangle 103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360045"/>
            <a:ext cx="8428482" cy="442341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US" sz="1350" kern="1200">
              <a:solidFill>
                <a:prstClr val="white"/>
              </a:solidFill>
              <a:latin typeface="Calibri" panose="020F0502020204030204"/>
            </a:endParaRPr>
          </a:p>
        </p:txBody>
      </p:sp>
      <p:pic>
        <p:nvPicPr>
          <p:cNvPr id="5" name="Picture 4">
            <a:extLst>
              <a:ext uri="{FF2B5EF4-FFF2-40B4-BE49-F238E27FC236}">
                <a16:creationId xmlns:a16="http://schemas.microsoft.com/office/drawing/2014/main" id="{C159E6C6-2059-1DA3-2CCB-A82E94099B9E}"/>
              </a:ext>
            </a:extLst>
          </p:cNvPr>
          <p:cNvPicPr>
            <a:picLocks noChangeAspect="1"/>
          </p:cNvPicPr>
          <p:nvPr/>
        </p:nvPicPr>
        <p:blipFill rotWithShape="1">
          <a:blip r:embed="rId2"/>
          <a:srcRect t="15239" r="3979" b="24722"/>
          <a:stretch/>
        </p:blipFill>
        <p:spPr>
          <a:xfrm>
            <a:off x="917018" y="528799"/>
            <a:ext cx="1571151" cy="1288939"/>
          </a:xfrm>
          <a:prstGeom prst="rect">
            <a:avLst/>
          </a:prstGeom>
        </p:spPr>
      </p:pic>
      <p:pic>
        <p:nvPicPr>
          <p:cNvPr id="1026" name="Picture 2" descr="Bye bye Eurociett, welcome World Employment Confederation-Europe! - World  Employment Confederation">
            <a:extLst>
              <a:ext uri="{FF2B5EF4-FFF2-40B4-BE49-F238E27FC236}">
                <a16:creationId xmlns:a16="http://schemas.microsoft.com/office/drawing/2014/main" id="{816090A7-8F0F-72E2-DA38-7A3FA948330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937" t="10630" r="9522" b="9893"/>
          <a:stretch/>
        </p:blipFill>
        <p:spPr bwMode="auto">
          <a:xfrm>
            <a:off x="3371432" y="365551"/>
            <a:ext cx="1992022" cy="128893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CD610793-9322-39DD-5EC2-C282A0FFC345}"/>
              </a:ext>
            </a:extLst>
          </p:cNvPr>
          <p:cNvPicPr>
            <a:picLocks noChangeAspect="1"/>
          </p:cNvPicPr>
          <p:nvPr/>
        </p:nvPicPr>
        <p:blipFill>
          <a:blip r:embed="rId4"/>
          <a:stretch>
            <a:fillRect/>
          </a:stretch>
        </p:blipFill>
        <p:spPr>
          <a:xfrm>
            <a:off x="6072858" y="939198"/>
            <a:ext cx="2304269" cy="479411"/>
          </a:xfrm>
          <a:prstGeom prst="rect">
            <a:avLst/>
          </a:prstGeom>
        </p:spPr>
      </p:pic>
      <p:sp>
        <p:nvSpPr>
          <p:cNvPr id="7" name="TextBox 6">
            <a:extLst>
              <a:ext uri="{FF2B5EF4-FFF2-40B4-BE49-F238E27FC236}">
                <a16:creationId xmlns:a16="http://schemas.microsoft.com/office/drawing/2014/main" id="{E0C3658B-5449-D731-A270-A732F5EB4B2B}"/>
              </a:ext>
            </a:extLst>
          </p:cNvPr>
          <p:cNvSpPr txBox="1"/>
          <p:nvPr/>
        </p:nvSpPr>
        <p:spPr>
          <a:xfrm>
            <a:off x="2286772" y="2433250"/>
            <a:ext cx="4573544" cy="300082"/>
          </a:xfrm>
          <a:prstGeom prst="rect">
            <a:avLst/>
          </a:prstGeom>
          <a:noFill/>
        </p:spPr>
        <p:txBody>
          <a:bodyPr wrap="square">
            <a:spAutoFit/>
          </a:bodyPr>
          <a:lstStyle/>
          <a:p>
            <a:pPr defTabSz="685800">
              <a:buClrTx/>
            </a:pPr>
            <a:r>
              <a:rPr lang="en-GB" sz="1350" kern="1200" dirty="0">
                <a:latin typeface="Calibri" panose="020F0502020204030204"/>
                <a:ea typeface="+mn-ea"/>
                <a:cs typeface="+mn-cs"/>
              </a:rPr>
              <a:t> </a:t>
            </a:r>
            <a:endParaRPr lang="en-US" sz="1350" kern="1200" dirty="0">
              <a:solidFill>
                <a:prstClr val="black"/>
              </a:solidFill>
              <a:latin typeface="Calibri" panose="020F0502020204030204"/>
              <a:ea typeface="+mn-ea"/>
              <a:cs typeface="+mn-cs"/>
            </a:endParaRPr>
          </a:p>
        </p:txBody>
      </p:sp>
      <p:sp>
        <p:nvSpPr>
          <p:cNvPr id="3" name="TextBox 2">
            <a:extLst>
              <a:ext uri="{FF2B5EF4-FFF2-40B4-BE49-F238E27FC236}">
                <a16:creationId xmlns:a16="http://schemas.microsoft.com/office/drawing/2014/main" id="{12D823EE-8CDD-BED7-3422-B6932E65C4BE}"/>
              </a:ext>
            </a:extLst>
          </p:cNvPr>
          <p:cNvSpPr txBox="1"/>
          <p:nvPr/>
        </p:nvSpPr>
        <p:spPr>
          <a:xfrm>
            <a:off x="1301862" y="2098072"/>
            <a:ext cx="6105545" cy="1821011"/>
          </a:xfrm>
          <a:prstGeom prst="rect">
            <a:avLst/>
          </a:prstGeom>
          <a:noFill/>
        </p:spPr>
        <p:txBody>
          <a:bodyPr wrap="square" anchor="t">
            <a:spAutoFit/>
          </a:bodyPr>
          <a:lstStyle/>
          <a:p>
            <a:pPr defTabSz="781812">
              <a:spcAft>
                <a:spcPts val="450"/>
              </a:spcAft>
              <a:buClrTx/>
            </a:pPr>
            <a:r>
              <a:rPr lang="en-GB" sz="2000" b="1" kern="1200" dirty="0">
                <a:solidFill>
                  <a:prstClr val="black"/>
                </a:solidFill>
                <a:latin typeface="+mn-lt"/>
                <a:ea typeface="+mn-ea"/>
                <a:cs typeface="+mn-cs"/>
              </a:rPr>
              <a:t>Capacity Building in the Temporary Agency Work sector:</a:t>
            </a:r>
          </a:p>
          <a:p>
            <a:pPr defTabSz="781812">
              <a:spcAft>
                <a:spcPts val="450"/>
              </a:spcAft>
              <a:buClrTx/>
            </a:pPr>
            <a:endParaRPr lang="en-GB" sz="2000" kern="1200" dirty="0">
              <a:solidFill>
                <a:prstClr val="black"/>
              </a:solidFill>
              <a:latin typeface="+mn-lt"/>
              <a:ea typeface="+mn-ea"/>
              <a:cs typeface="+mn-cs"/>
            </a:endParaRPr>
          </a:p>
          <a:p>
            <a:pPr marL="342900" indent="-342900">
              <a:buFont typeface="+mj-lt"/>
              <a:buAutoNum type="arabicPeriod"/>
            </a:pPr>
            <a:r>
              <a:rPr lang="en-GB" sz="1600" kern="1200" dirty="0">
                <a:solidFill>
                  <a:prstClr val="black"/>
                </a:solidFill>
                <a:effectLst/>
                <a:latin typeface="+mn-lt"/>
                <a:ea typeface="+mn-ea"/>
                <a:cs typeface="+mn-cs"/>
              </a:rPr>
              <a:t>Reviewing project </a:t>
            </a:r>
            <a:r>
              <a:rPr lang="en-GB" sz="1600" kern="1200" dirty="0">
                <a:solidFill>
                  <a:prstClr val="black"/>
                </a:solidFill>
                <a:latin typeface="+mn-lt"/>
                <a:ea typeface="+mn-ea"/>
                <a:cs typeface="+mn-cs"/>
              </a:rPr>
              <a:t>activities to date</a:t>
            </a:r>
          </a:p>
          <a:p>
            <a:pPr marL="342900" indent="-342900">
              <a:buFont typeface="+mj-lt"/>
              <a:buAutoNum type="arabicPeriod"/>
            </a:pPr>
            <a:r>
              <a:rPr lang="en-GB" sz="1600" kern="1200" dirty="0">
                <a:solidFill>
                  <a:prstClr val="black"/>
                </a:solidFill>
                <a:latin typeface="+mn-lt"/>
                <a:ea typeface="+mn-ea"/>
                <a:cs typeface="+mn-cs"/>
              </a:rPr>
              <a:t>Taking stock of the priority issues (messages from the survey and interviews) </a:t>
            </a:r>
          </a:p>
          <a:p>
            <a:pPr marL="342900" indent="-342900">
              <a:buFont typeface="+mj-lt"/>
              <a:buAutoNum type="arabicPeriod"/>
            </a:pPr>
            <a:r>
              <a:rPr lang="en-US" sz="1600" dirty="0">
                <a:solidFill>
                  <a:srgbClr val="000000"/>
                </a:solidFill>
                <a:effectLst/>
                <a:latin typeface="+mn-lt"/>
                <a:ea typeface="Calibri" panose="020F0502020204030204" pitchFamily="34" charset="0"/>
                <a:cs typeface="Calibri" panose="020F0502020204030204" pitchFamily="34" charset="0"/>
              </a:rPr>
              <a:t>Identifying </a:t>
            </a:r>
            <a:r>
              <a:rPr lang="en-US" sz="1600" dirty="0">
                <a:latin typeface="+mn-lt"/>
                <a:ea typeface="Calibri" panose="020F0502020204030204" pitchFamily="34" charset="0"/>
                <a:cs typeface="Calibri" panose="020F0502020204030204" pitchFamily="34" charset="0"/>
              </a:rPr>
              <a:t>t</a:t>
            </a:r>
            <a:r>
              <a:rPr lang="en-US" sz="1600" dirty="0">
                <a:solidFill>
                  <a:srgbClr val="000000"/>
                </a:solidFill>
                <a:effectLst/>
                <a:latin typeface="+mn-lt"/>
                <a:ea typeface="Calibri" panose="020F0502020204030204" pitchFamily="34" charset="0"/>
                <a:cs typeface="Calibri" panose="020F0502020204030204" pitchFamily="34" charset="0"/>
              </a:rPr>
              <a:t>ransferability factors</a:t>
            </a:r>
            <a:r>
              <a:rPr lang="en-GB" sz="1600" dirty="0">
                <a:latin typeface="+mn-lt"/>
                <a:ea typeface="Calibri" panose="020F0502020204030204" pitchFamily="34" charset="0"/>
                <a:cs typeface="Times New Roman" panose="02020603050405020304" pitchFamily="18" charset="0"/>
              </a:rPr>
              <a:t> and other </a:t>
            </a:r>
            <a:r>
              <a:rPr lang="en-US" sz="1600" dirty="0">
                <a:solidFill>
                  <a:srgbClr val="000000"/>
                </a:solidFill>
                <a:effectLst/>
                <a:latin typeface="+mn-lt"/>
                <a:ea typeface="Calibri" panose="020F0502020204030204" pitchFamily="34" charset="0"/>
                <a:cs typeface="Calibri" panose="020F0502020204030204" pitchFamily="34" charset="0"/>
              </a:rPr>
              <a:t>national-level initiatives</a:t>
            </a:r>
            <a:endParaRPr lang="en-GB" sz="16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839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US" sz="1350" kern="1200">
              <a:solidFill>
                <a:prstClr val="white"/>
              </a:solidFill>
              <a:latin typeface="Calibri" panose="020F0502020204030204"/>
            </a:endParaRPr>
          </a:p>
        </p:txBody>
      </p:sp>
      <p:sp>
        <p:nvSpPr>
          <p:cNvPr id="1033" name="Rectangle 103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360045"/>
            <a:ext cx="8428482" cy="442341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US" sz="1350" kern="1200">
              <a:solidFill>
                <a:prstClr val="white"/>
              </a:solidFill>
              <a:latin typeface="Calibri" panose="020F0502020204030204"/>
            </a:endParaRPr>
          </a:p>
        </p:txBody>
      </p:sp>
      <p:pic>
        <p:nvPicPr>
          <p:cNvPr id="5" name="Picture 4">
            <a:extLst>
              <a:ext uri="{FF2B5EF4-FFF2-40B4-BE49-F238E27FC236}">
                <a16:creationId xmlns:a16="http://schemas.microsoft.com/office/drawing/2014/main" id="{C159E6C6-2059-1DA3-2CCB-A82E94099B9E}"/>
              </a:ext>
            </a:extLst>
          </p:cNvPr>
          <p:cNvPicPr>
            <a:picLocks noChangeAspect="1"/>
          </p:cNvPicPr>
          <p:nvPr/>
        </p:nvPicPr>
        <p:blipFill rotWithShape="1">
          <a:blip r:embed="rId2"/>
          <a:srcRect t="15125" r="5787" b="24387"/>
          <a:stretch/>
        </p:blipFill>
        <p:spPr>
          <a:xfrm>
            <a:off x="422622" y="3963560"/>
            <a:ext cx="904677" cy="762100"/>
          </a:xfrm>
          <a:prstGeom prst="rect">
            <a:avLst/>
          </a:prstGeom>
        </p:spPr>
      </p:pic>
      <p:pic>
        <p:nvPicPr>
          <p:cNvPr id="1026" name="Picture 2" descr="Bye bye Eurociett, welcome World Employment Confederation-Europe! - World  Employment Confederation">
            <a:extLst>
              <a:ext uri="{FF2B5EF4-FFF2-40B4-BE49-F238E27FC236}">
                <a16:creationId xmlns:a16="http://schemas.microsoft.com/office/drawing/2014/main" id="{816090A7-8F0F-72E2-DA38-7A3FA94833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7299" y="3809870"/>
            <a:ext cx="1433998" cy="97533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CD610793-9322-39DD-5EC2-C282A0FFC345}"/>
              </a:ext>
            </a:extLst>
          </p:cNvPr>
          <p:cNvPicPr>
            <a:picLocks noChangeAspect="1"/>
          </p:cNvPicPr>
          <p:nvPr/>
        </p:nvPicPr>
        <p:blipFill>
          <a:blip r:embed="rId4"/>
          <a:stretch>
            <a:fillRect/>
          </a:stretch>
        </p:blipFill>
        <p:spPr>
          <a:xfrm>
            <a:off x="2816079" y="4242586"/>
            <a:ext cx="1954023" cy="406541"/>
          </a:xfrm>
          <a:prstGeom prst="rect">
            <a:avLst/>
          </a:prstGeom>
        </p:spPr>
      </p:pic>
      <p:sp>
        <p:nvSpPr>
          <p:cNvPr id="4" name="TextBox 3">
            <a:extLst>
              <a:ext uri="{FF2B5EF4-FFF2-40B4-BE49-F238E27FC236}">
                <a16:creationId xmlns:a16="http://schemas.microsoft.com/office/drawing/2014/main" id="{33904140-88E2-F05B-1BEC-27D66A89C560}"/>
              </a:ext>
            </a:extLst>
          </p:cNvPr>
          <p:cNvSpPr txBox="1"/>
          <p:nvPr/>
        </p:nvSpPr>
        <p:spPr>
          <a:xfrm>
            <a:off x="906716" y="1084539"/>
            <a:ext cx="7207623" cy="2800767"/>
          </a:xfrm>
          <a:prstGeom prst="rect">
            <a:avLst/>
          </a:prstGeom>
          <a:noFill/>
        </p:spPr>
        <p:txBody>
          <a:bodyPr wrap="square" anchor="t">
            <a:spAutoFit/>
          </a:bodyPr>
          <a:lstStyle/>
          <a:p>
            <a:r>
              <a:rPr lang="en-GB" sz="1600" dirty="0">
                <a:effectLst/>
                <a:latin typeface="+mn-lt"/>
                <a:ea typeface="Times New Roman" panose="02020603050405020304" pitchFamily="18" charset="0"/>
              </a:rPr>
              <a:t>The initial focus </a:t>
            </a:r>
            <a:r>
              <a:rPr lang="en-GB" sz="1600" dirty="0">
                <a:latin typeface="+mn-lt"/>
                <a:ea typeface="Times New Roman" panose="02020603050405020304" pitchFamily="18" charset="0"/>
              </a:rPr>
              <a:t>has been on </a:t>
            </a:r>
            <a:r>
              <a:rPr lang="en-GB" sz="1600" dirty="0">
                <a:effectLst/>
                <a:latin typeface="+mn-lt"/>
                <a:ea typeface="Times New Roman" panose="02020603050405020304" pitchFamily="18" charset="0"/>
              </a:rPr>
              <a:t>identifying transferable practices and to use </a:t>
            </a:r>
            <a:r>
              <a:rPr lang="en-GB" sz="1600" dirty="0">
                <a:latin typeface="+mn-lt"/>
                <a:ea typeface="Times New Roman" panose="02020603050405020304" pitchFamily="18" charset="0"/>
              </a:rPr>
              <a:t>a series </a:t>
            </a:r>
            <a:r>
              <a:rPr lang="en-GB" sz="1600" dirty="0">
                <a:effectLst/>
                <a:latin typeface="+mn-lt"/>
                <a:ea typeface="Times New Roman" panose="02020603050405020304" pitchFamily="18" charset="0"/>
              </a:rPr>
              <a:t>one-to-one interviews to dig into the themes and priority issues in more detail. </a:t>
            </a:r>
          </a:p>
          <a:p>
            <a:r>
              <a:rPr lang="en-GB" sz="1600" dirty="0">
                <a:effectLst/>
                <a:latin typeface="+mn-lt"/>
                <a:ea typeface="Times New Roman" panose="02020603050405020304" pitchFamily="18" charset="0"/>
              </a:rPr>
              <a:t> </a:t>
            </a:r>
          </a:p>
          <a:p>
            <a:pPr marL="285750" indent="-285750">
              <a:buFont typeface="Arial" panose="020B0604020202020204" pitchFamily="34" charset="0"/>
              <a:buChar char="•"/>
            </a:pPr>
            <a:r>
              <a:rPr lang="en-GB" sz="1600" b="1" i="1" dirty="0">
                <a:latin typeface="+mn-lt"/>
                <a:ea typeface="Times New Roman" panose="02020603050405020304" pitchFamily="18" charset="0"/>
              </a:rPr>
              <a:t>Fact-finding s</a:t>
            </a:r>
            <a:r>
              <a:rPr lang="en-GB" sz="1600" b="1" i="1" dirty="0">
                <a:effectLst/>
                <a:latin typeface="+mn-lt"/>
                <a:ea typeface="Times New Roman" panose="02020603050405020304" pitchFamily="18" charset="0"/>
              </a:rPr>
              <a:t>urvey </a:t>
            </a:r>
            <a:r>
              <a:rPr lang="en-GB" sz="1600" b="1" i="1" dirty="0">
                <a:latin typeface="+mn-lt"/>
                <a:ea typeface="Times New Roman" panose="02020603050405020304" pitchFamily="18" charset="0"/>
              </a:rPr>
              <a:t>– </a:t>
            </a:r>
            <a:r>
              <a:rPr lang="en-GB" sz="1600" dirty="0">
                <a:latin typeface="+mn-lt"/>
                <a:ea typeface="Times New Roman" panose="02020603050405020304" pitchFamily="18" charset="0"/>
              </a:rPr>
              <a:t>This helped to </a:t>
            </a:r>
            <a:r>
              <a:rPr lang="en-GB" sz="1600" dirty="0">
                <a:effectLst/>
                <a:latin typeface="+mn-lt"/>
                <a:ea typeface="Times New Roman" panose="02020603050405020304" pitchFamily="18" charset="0"/>
              </a:rPr>
              <a:t>gather qualitative information (using the Survey Monkey tool) on the three themes. </a:t>
            </a:r>
          </a:p>
          <a:p>
            <a:r>
              <a:rPr lang="en-GB" sz="1600" dirty="0">
                <a:effectLst/>
                <a:latin typeface="+mn-lt"/>
                <a:ea typeface="Times New Roman" panose="02020603050405020304" pitchFamily="18" charset="0"/>
              </a:rPr>
              <a:t> </a:t>
            </a:r>
          </a:p>
          <a:p>
            <a:pPr marL="285750" indent="-285750">
              <a:buFont typeface="Arial" panose="020B0604020202020204" pitchFamily="34" charset="0"/>
              <a:buChar char="•"/>
            </a:pPr>
            <a:r>
              <a:rPr lang="en-GB" sz="1600" b="1" i="1" dirty="0">
                <a:latin typeface="+mn-lt"/>
                <a:ea typeface="Times New Roman" panose="02020603050405020304" pitchFamily="18" charset="0"/>
              </a:rPr>
              <a:t>O</a:t>
            </a:r>
            <a:r>
              <a:rPr lang="en-GB" sz="1600" b="1" i="1" dirty="0">
                <a:effectLst/>
                <a:latin typeface="+mn-lt"/>
                <a:ea typeface="Times New Roman" panose="02020603050405020304" pitchFamily="18" charset="0"/>
              </a:rPr>
              <a:t>ne-to-one interviews - </a:t>
            </a:r>
            <a:r>
              <a:rPr lang="en-GB" sz="1600" dirty="0">
                <a:effectLst/>
                <a:latin typeface="+mn-lt"/>
                <a:ea typeface="Times New Roman" panose="02020603050405020304" pitchFamily="18" charset="0"/>
              </a:rPr>
              <a:t>To date, these have resulted in insight being collated from Spain, Italy, Belgium, France and the Netherlands. </a:t>
            </a:r>
          </a:p>
          <a:p>
            <a:r>
              <a:rPr lang="en-GB" sz="1600" i="1" dirty="0">
                <a:effectLst/>
                <a:latin typeface="+mn-lt"/>
                <a:ea typeface="Times New Roman" panose="02020603050405020304" pitchFamily="18" charset="0"/>
              </a:rPr>
              <a:t> </a:t>
            </a:r>
            <a:endParaRPr lang="en-GB" sz="1600" dirty="0">
              <a:effectLst/>
              <a:latin typeface="+mn-lt"/>
              <a:ea typeface="Times New Roman" panose="02020603050405020304" pitchFamily="18" charset="0"/>
            </a:endParaRPr>
          </a:p>
          <a:p>
            <a:pPr marL="285750" indent="-285750">
              <a:buFont typeface="Arial" panose="020B0604020202020204" pitchFamily="34" charset="0"/>
              <a:buChar char="•"/>
            </a:pPr>
            <a:r>
              <a:rPr lang="en-GB" sz="1600" b="1" i="1" dirty="0">
                <a:effectLst/>
                <a:latin typeface="+mn-lt"/>
                <a:ea typeface="Times New Roman" panose="02020603050405020304" pitchFamily="18" charset="0"/>
              </a:rPr>
              <a:t>Identifying priority issues - </a:t>
            </a:r>
            <a:r>
              <a:rPr lang="en-GB" sz="1600" dirty="0">
                <a:effectLst/>
                <a:latin typeface="+mn-lt"/>
                <a:ea typeface="Times New Roman" panose="02020603050405020304" pitchFamily="18" charset="0"/>
              </a:rPr>
              <a:t>The feedback to date has also provided a valuable update on common challenges and emerging priority issues.</a:t>
            </a:r>
          </a:p>
        </p:txBody>
      </p:sp>
      <p:sp>
        <p:nvSpPr>
          <p:cNvPr id="3" name="TextBox 2">
            <a:extLst>
              <a:ext uri="{FF2B5EF4-FFF2-40B4-BE49-F238E27FC236}">
                <a16:creationId xmlns:a16="http://schemas.microsoft.com/office/drawing/2014/main" id="{F73E5957-B0F1-F696-7B5A-1AD8E509F410}"/>
              </a:ext>
            </a:extLst>
          </p:cNvPr>
          <p:cNvSpPr txBox="1"/>
          <p:nvPr/>
        </p:nvSpPr>
        <p:spPr>
          <a:xfrm>
            <a:off x="906716" y="622407"/>
            <a:ext cx="6615953" cy="400110"/>
          </a:xfrm>
          <a:prstGeom prst="rect">
            <a:avLst/>
          </a:prstGeom>
          <a:noFill/>
        </p:spPr>
        <p:txBody>
          <a:bodyPr wrap="square" rtlCol="0">
            <a:spAutoFit/>
          </a:bodyPr>
          <a:lstStyle/>
          <a:p>
            <a:pPr marL="457200" indent="-457200">
              <a:buFont typeface="+mj-lt"/>
              <a:buAutoNum type="arabicPeriod"/>
            </a:pPr>
            <a:r>
              <a:rPr lang="en-GB" sz="2000" b="1" kern="1200" dirty="0">
                <a:solidFill>
                  <a:prstClr val="black"/>
                </a:solidFill>
                <a:effectLst/>
                <a:latin typeface="+mn-lt"/>
                <a:ea typeface="+mn-ea"/>
                <a:cs typeface="+mn-cs"/>
              </a:rPr>
              <a:t>Reviewing project </a:t>
            </a:r>
            <a:r>
              <a:rPr lang="en-GB" sz="2000" b="1" kern="1200" dirty="0">
                <a:solidFill>
                  <a:prstClr val="black"/>
                </a:solidFill>
                <a:latin typeface="+mn-lt"/>
                <a:ea typeface="+mn-ea"/>
                <a:cs typeface="+mn-cs"/>
              </a:rPr>
              <a:t>activities to date</a:t>
            </a:r>
            <a:endParaRPr lang="en-US" sz="2000" b="1" dirty="0"/>
          </a:p>
        </p:txBody>
      </p:sp>
    </p:spTree>
    <p:extLst>
      <p:ext uri="{BB962C8B-B14F-4D97-AF65-F5344CB8AC3E}">
        <p14:creationId xmlns:p14="http://schemas.microsoft.com/office/powerpoint/2010/main" val="150968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US" sz="1350" kern="1200">
              <a:solidFill>
                <a:prstClr val="white"/>
              </a:solidFill>
              <a:latin typeface="Calibri" panose="020F0502020204030204"/>
            </a:endParaRPr>
          </a:p>
        </p:txBody>
      </p:sp>
      <p:sp>
        <p:nvSpPr>
          <p:cNvPr id="1033" name="Rectangle 103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360045"/>
            <a:ext cx="8428482" cy="442341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US" sz="1350" kern="1200">
              <a:solidFill>
                <a:prstClr val="white"/>
              </a:solidFill>
              <a:latin typeface="Calibri" panose="020F0502020204030204"/>
            </a:endParaRPr>
          </a:p>
        </p:txBody>
      </p:sp>
      <p:pic>
        <p:nvPicPr>
          <p:cNvPr id="5" name="Picture 4">
            <a:extLst>
              <a:ext uri="{FF2B5EF4-FFF2-40B4-BE49-F238E27FC236}">
                <a16:creationId xmlns:a16="http://schemas.microsoft.com/office/drawing/2014/main" id="{C159E6C6-2059-1DA3-2CCB-A82E94099B9E}"/>
              </a:ext>
            </a:extLst>
          </p:cNvPr>
          <p:cNvPicPr>
            <a:picLocks noChangeAspect="1"/>
          </p:cNvPicPr>
          <p:nvPr/>
        </p:nvPicPr>
        <p:blipFill rotWithShape="1">
          <a:blip r:embed="rId2"/>
          <a:srcRect t="15125" r="5787" b="24387"/>
          <a:stretch/>
        </p:blipFill>
        <p:spPr>
          <a:xfrm>
            <a:off x="422622" y="3963560"/>
            <a:ext cx="904677" cy="762100"/>
          </a:xfrm>
          <a:prstGeom prst="rect">
            <a:avLst/>
          </a:prstGeom>
        </p:spPr>
      </p:pic>
      <p:pic>
        <p:nvPicPr>
          <p:cNvPr id="1026" name="Picture 2" descr="Bye bye Eurociett, welcome World Employment Confederation-Europe! - World  Employment Confederation">
            <a:extLst>
              <a:ext uri="{FF2B5EF4-FFF2-40B4-BE49-F238E27FC236}">
                <a16:creationId xmlns:a16="http://schemas.microsoft.com/office/drawing/2014/main" id="{816090A7-8F0F-72E2-DA38-7A3FA94833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7299" y="3809870"/>
            <a:ext cx="1433998" cy="97533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CD610793-9322-39DD-5EC2-C282A0FFC345}"/>
              </a:ext>
            </a:extLst>
          </p:cNvPr>
          <p:cNvPicPr>
            <a:picLocks noChangeAspect="1"/>
          </p:cNvPicPr>
          <p:nvPr/>
        </p:nvPicPr>
        <p:blipFill>
          <a:blip r:embed="rId4"/>
          <a:stretch>
            <a:fillRect/>
          </a:stretch>
        </p:blipFill>
        <p:spPr>
          <a:xfrm>
            <a:off x="2816079" y="4242586"/>
            <a:ext cx="1954023" cy="406541"/>
          </a:xfrm>
          <a:prstGeom prst="rect">
            <a:avLst/>
          </a:prstGeom>
        </p:spPr>
      </p:pic>
      <p:sp>
        <p:nvSpPr>
          <p:cNvPr id="4" name="TextBox 3">
            <a:extLst>
              <a:ext uri="{FF2B5EF4-FFF2-40B4-BE49-F238E27FC236}">
                <a16:creationId xmlns:a16="http://schemas.microsoft.com/office/drawing/2014/main" id="{33904140-88E2-F05B-1BEC-27D66A89C560}"/>
              </a:ext>
            </a:extLst>
          </p:cNvPr>
          <p:cNvSpPr txBox="1"/>
          <p:nvPr/>
        </p:nvSpPr>
        <p:spPr>
          <a:xfrm>
            <a:off x="1404139" y="1167502"/>
            <a:ext cx="6615953" cy="2436564"/>
          </a:xfrm>
          <a:prstGeom prst="rect">
            <a:avLst/>
          </a:prstGeom>
          <a:noFill/>
        </p:spPr>
        <p:txBody>
          <a:bodyPr wrap="square" anchor="t">
            <a:spAutoFit/>
          </a:bodyPr>
          <a:lstStyle/>
          <a:p>
            <a:pPr defTabSz="781812">
              <a:spcAft>
                <a:spcPts val="450"/>
              </a:spcAft>
              <a:buClrTx/>
            </a:pPr>
            <a:r>
              <a:rPr lang="en-GB" sz="1600" kern="1200" dirty="0">
                <a:solidFill>
                  <a:prstClr val="black"/>
                </a:solidFill>
                <a:latin typeface="+mn-lt"/>
                <a:ea typeface="+mn-ea"/>
                <a:cs typeface="+mn-cs"/>
              </a:rPr>
              <a:t>Initial feedback has helped to identify emerging challenges. We will use our discussions over the course of the project to identify new solutions to these emerging challenges. </a:t>
            </a:r>
          </a:p>
          <a:p>
            <a:pPr defTabSz="781812">
              <a:spcAft>
                <a:spcPts val="450"/>
              </a:spcAft>
              <a:buClrTx/>
            </a:pPr>
            <a:endParaRPr lang="en-GB" sz="1600" kern="1200" dirty="0">
              <a:solidFill>
                <a:prstClr val="black"/>
              </a:solidFill>
              <a:latin typeface="+mn-lt"/>
              <a:ea typeface="+mn-ea"/>
              <a:cs typeface="+mn-cs"/>
            </a:endParaRPr>
          </a:p>
          <a:p>
            <a:pPr marL="342900" indent="-342900">
              <a:buFont typeface="Arial" panose="020B0604020202020204" pitchFamily="34" charset="0"/>
              <a:buChar char="•"/>
            </a:pPr>
            <a:r>
              <a:rPr lang="en-GB" sz="1600" dirty="0">
                <a:solidFill>
                  <a:srgbClr val="000000"/>
                </a:solidFill>
                <a:effectLst/>
                <a:latin typeface="+mn-lt"/>
                <a:ea typeface="Calibri" panose="020F0502020204030204" pitchFamily="34" charset="0"/>
                <a:cs typeface="Calibri" panose="020F0502020204030204" pitchFamily="34" charset="0"/>
              </a:rPr>
              <a:t>What have been the take-away messages so far? </a:t>
            </a:r>
          </a:p>
          <a:p>
            <a:pPr marL="342900" indent="-342900">
              <a:buFont typeface="Arial" panose="020B0604020202020204" pitchFamily="34" charset="0"/>
              <a:buChar char="•"/>
            </a:pPr>
            <a:r>
              <a:rPr lang="en-GB" sz="1600" dirty="0">
                <a:latin typeface="+mn-lt"/>
                <a:ea typeface="Calibri" panose="020F0502020204030204" pitchFamily="34" charset="0"/>
                <a:cs typeface="Calibri" panose="020F0502020204030204" pitchFamily="34" charset="0"/>
              </a:rPr>
              <a:t>What emerging challenges have been raised? </a:t>
            </a:r>
          </a:p>
          <a:p>
            <a:pPr marL="342900" indent="-342900">
              <a:buFont typeface="Arial" panose="020B0604020202020204" pitchFamily="34" charset="0"/>
              <a:buChar char="•"/>
            </a:pPr>
            <a:r>
              <a:rPr lang="en-GB" sz="1600" dirty="0">
                <a:latin typeface="+mn-lt"/>
                <a:ea typeface="Calibri" panose="020F0502020204030204" pitchFamily="34" charset="0"/>
                <a:cs typeface="Calibri" panose="020F0502020204030204" pitchFamily="34" charset="0"/>
              </a:rPr>
              <a:t>What new research and changes to the external context do we need to be aware of? </a:t>
            </a:r>
          </a:p>
          <a:p>
            <a:pPr marL="342900" indent="-342900">
              <a:buFont typeface="Arial" panose="020B0604020202020204" pitchFamily="34" charset="0"/>
              <a:buChar char="•"/>
            </a:pPr>
            <a:endParaRPr lang="en-GB" sz="1600" dirty="0">
              <a:effectLst/>
              <a:latin typeface="+mn-lt"/>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F73E5957-B0F1-F696-7B5A-1AD8E509F410}"/>
              </a:ext>
            </a:extLst>
          </p:cNvPr>
          <p:cNvSpPr txBox="1"/>
          <p:nvPr/>
        </p:nvSpPr>
        <p:spPr>
          <a:xfrm>
            <a:off x="906716" y="622407"/>
            <a:ext cx="6615953" cy="707886"/>
          </a:xfrm>
          <a:prstGeom prst="rect">
            <a:avLst/>
          </a:prstGeom>
          <a:noFill/>
        </p:spPr>
        <p:txBody>
          <a:bodyPr wrap="square" rtlCol="0">
            <a:spAutoFit/>
          </a:bodyPr>
          <a:lstStyle/>
          <a:p>
            <a:pPr marL="457200" indent="-457200">
              <a:buFont typeface="+mj-lt"/>
              <a:buAutoNum type="arabicPeriod" startAt="2"/>
            </a:pPr>
            <a:r>
              <a:rPr lang="en-GB" sz="2000" b="1" kern="1200" dirty="0">
                <a:solidFill>
                  <a:prstClr val="black"/>
                </a:solidFill>
                <a:latin typeface="+mn-lt"/>
                <a:ea typeface="+mn-ea"/>
                <a:cs typeface="+mn-cs"/>
              </a:rPr>
              <a:t>Taking stock of the priority issues </a:t>
            </a:r>
          </a:p>
          <a:p>
            <a:endParaRPr lang="en-US" sz="2000" b="1" dirty="0"/>
          </a:p>
        </p:txBody>
      </p:sp>
    </p:spTree>
    <p:extLst>
      <p:ext uri="{BB962C8B-B14F-4D97-AF65-F5344CB8AC3E}">
        <p14:creationId xmlns:p14="http://schemas.microsoft.com/office/powerpoint/2010/main" val="1676392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1" name="Rectangle 1070">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67" name="Picture 1066" descr="A close-up of a blue and green background&#10;&#10;Description automatically generated">
            <a:extLst>
              <a:ext uri="{FF2B5EF4-FFF2-40B4-BE49-F238E27FC236}">
                <a16:creationId xmlns:a16="http://schemas.microsoft.com/office/drawing/2014/main" id="{469F7036-F8AD-6E74-A102-C7AE036E62BA}"/>
              </a:ext>
            </a:extLst>
          </p:cNvPr>
          <p:cNvPicPr>
            <a:picLocks noChangeAspect="1"/>
          </p:cNvPicPr>
          <p:nvPr/>
        </p:nvPicPr>
        <p:blipFill rotWithShape="1">
          <a:blip r:embed="rId2">
            <a:alphaModFix amt="35000"/>
          </a:blip>
          <a:srcRect t="13071" b="2660"/>
          <a:stretch/>
        </p:blipFill>
        <p:spPr>
          <a:xfrm>
            <a:off x="20" y="10"/>
            <a:ext cx="9143980" cy="5143490"/>
          </a:xfrm>
          <a:prstGeom prst="rect">
            <a:avLst/>
          </a:prstGeom>
        </p:spPr>
      </p:pic>
      <p:sp>
        <p:nvSpPr>
          <p:cNvPr id="2" name="Title 1">
            <a:extLst>
              <a:ext uri="{FF2B5EF4-FFF2-40B4-BE49-F238E27FC236}">
                <a16:creationId xmlns:a16="http://schemas.microsoft.com/office/drawing/2014/main" id="{EDAA3310-A16D-7099-AF67-3BEBD6E62A88}"/>
              </a:ext>
            </a:extLst>
          </p:cNvPr>
          <p:cNvSpPr>
            <a:spLocks noGrp="1"/>
          </p:cNvSpPr>
          <p:nvPr>
            <p:ph type="title"/>
          </p:nvPr>
        </p:nvSpPr>
        <p:spPr>
          <a:xfrm>
            <a:off x="628650" y="273843"/>
            <a:ext cx="7886700" cy="994173"/>
          </a:xfrm>
        </p:spPr>
        <p:txBody>
          <a:bodyPr vert="horz" lIns="91440" tIns="45720" rIns="91440" bIns="45720" rtlCol="0">
            <a:normAutofit/>
          </a:bodyPr>
          <a:lstStyle/>
          <a:p>
            <a:pPr defTabSz="914400"/>
            <a:r>
              <a:rPr lang="en-US" sz="2800" b="1" kern="1200" dirty="0">
                <a:solidFill>
                  <a:srgbClr val="FFFFFF"/>
                </a:solidFill>
                <a:ea typeface="+mj-ea"/>
                <a:cs typeface="+mj-cs"/>
              </a:rPr>
              <a:t>What are the emerging priorities? </a:t>
            </a:r>
          </a:p>
        </p:txBody>
      </p:sp>
      <p:graphicFrame>
        <p:nvGraphicFramePr>
          <p:cNvPr id="1065" name="TextBox 4">
            <a:extLst>
              <a:ext uri="{FF2B5EF4-FFF2-40B4-BE49-F238E27FC236}">
                <a16:creationId xmlns:a16="http://schemas.microsoft.com/office/drawing/2014/main" id="{53909523-8FD6-3156-81C9-8B2339562A7E}"/>
              </a:ext>
            </a:extLst>
          </p:cNvPr>
          <p:cNvGraphicFramePr/>
          <p:nvPr>
            <p:extLst>
              <p:ext uri="{D42A27DB-BD31-4B8C-83A1-F6EECF244321}">
                <p14:modId xmlns:p14="http://schemas.microsoft.com/office/powerpoint/2010/main" val="1057055280"/>
              </p:ext>
            </p:extLst>
          </p:nvPr>
        </p:nvGraphicFramePr>
        <p:xfrm>
          <a:off x="628650" y="1369218"/>
          <a:ext cx="7886700" cy="3263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1152060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12" name="Rectangle 3093">
            <a:extLst>
              <a:ext uri="{FF2B5EF4-FFF2-40B4-BE49-F238E27FC236}">
                <a16:creationId xmlns:a16="http://schemas.microsoft.com/office/drawing/2014/main" id="{E6659C6F-A29D-4D83-86DA-5B0289733C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descr="The Press Room by Deloitte Insights | Degreed listings">
            <a:extLst>
              <a:ext uri="{FF2B5EF4-FFF2-40B4-BE49-F238E27FC236}">
                <a16:creationId xmlns:a16="http://schemas.microsoft.com/office/drawing/2014/main" id="{3711147C-67B7-5DDC-AA67-A84B598296F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 b="9093"/>
          <a:stretch/>
        </p:blipFill>
        <p:spPr bwMode="auto">
          <a:xfrm>
            <a:off x="3354676" y="13"/>
            <a:ext cx="3037115" cy="276103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Document - ILO - World Employment and Social Outlook: Trends 2024">
            <a:extLst>
              <a:ext uri="{FF2B5EF4-FFF2-40B4-BE49-F238E27FC236}">
                <a16:creationId xmlns:a16="http://schemas.microsoft.com/office/drawing/2014/main" id="{C2BDF17E-7818-502F-FB68-F56B6AECA803}"/>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t="16072" r="-1" b="12950"/>
          <a:stretch/>
        </p:blipFill>
        <p:spPr bwMode="auto">
          <a:xfrm>
            <a:off x="6391792" y="-5"/>
            <a:ext cx="2752208" cy="2761054"/>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Kay Firth-Butterfield">
            <a:extLst>
              <a:ext uri="{FF2B5EF4-FFF2-40B4-BE49-F238E27FC236}">
                <a16:creationId xmlns:a16="http://schemas.microsoft.com/office/drawing/2014/main" id="{33A91353-5777-E183-CEAA-0D1B41705EB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0114" r="2" b="2"/>
          <a:stretch/>
        </p:blipFill>
        <p:spPr bwMode="auto">
          <a:xfrm>
            <a:off x="3354676" y="2761053"/>
            <a:ext cx="5789324" cy="2382447"/>
          </a:xfrm>
          <a:prstGeom prst="rect">
            <a:avLst/>
          </a:prstGeom>
          <a:noFill/>
          <a:extLst>
            <a:ext uri="{909E8E84-426E-40DD-AFC4-6F175D3DCCD1}">
              <a14:hiddenFill xmlns:a14="http://schemas.microsoft.com/office/drawing/2010/main">
                <a:solidFill>
                  <a:srgbClr val="FFFFFF"/>
                </a:solidFill>
              </a14:hiddenFill>
            </a:ext>
          </a:extLst>
        </p:spPr>
      </p:pic>
      <p:sp>
        <p:nvSpPr>
          <p:cNvPr id="3113" name="Rectangle 3095">
            <a:extLst>
              <a:ext uri="{FF2B5EF4-FFF2-40B4-BE49-F238E27FC236}">
                <a16:creationId xmlns:a16="http://schemas.microsoft.com/office/drawing/2014/main" id="{890DEF05-784E-4B61-89E4-04C4ECF4E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gradFill>
            <a:gsLst>
              <a:gs pos="43000">
                <a:schemeClr val="tx1">
                  <a:lumMod val="95000"/>
                  <a:lumOff val="5000"/>
                </a:schemeClr>
              </a:gs>
              <a:gs pos="81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F0DADF-430B-FDAE-941C-B1DB4BB6B94B}"/>
              </a:ext>
            </a:extLst>
          </p:cNvPr>
          <p:cNvSpPr>
            <a:spLocks noGrp="1"/>
          </p:cNvSpPr>
          <p:nvPr>
            <p:ph type="title"/>
          </p:nvPr>
        </p:nvSpPr>
        <p:spPr>
          <a:xfrm>
            <a:off x="136872" y="75000"/>
            <a:ext cx="3843457" cy="939287"/>
          </a:xfrm>
        </p:spPr>
        <p:txBody>
          <a:bodyPr vert="horz" lIns="91440" tIns="45720" rIns="91440" bIns="45720" rtlCol="0" anchor="t">
            <a:normAutofit/>
          </a:bodyPr>
          <a:lstStyle/>
          <a:p>
            <a:pPr defTabSz="914400"/>
            <a:r>
              <a:rPr lang="en-US" sz="2800" b="1" kern="1200" dirty="0">
                <a:solidFill>
                  <a:schemeClr val="bg1"/>
                </a:solidFill>
                <a:latin typeface="+mj-lt"/>
                <a:ea typeface="+mj-ea"/>
                <a:cs typeface="+mj-cs"/>
              </a:rPr>
              <a:t>New research </a:t>
            </a:r>
            <a:r>
              <a:rPr lang="en-US" sz="2800" b="1" dirty="0">
                <a:solidFill>
                  <a:schemeClr val="bg1"/>
                </a:solidFill>
              </a:rPr>
              <a:t>&amp;</a:t>
            </a:r>
            <a:r>
              <a:rPr lang="en-US" sz="2800" b="1" kern="1200" dirty="0">
                <a:solidFill>
                  <a:schemeClr val="bg1"/>
                </a:solidFill>
                <a:latin typeface="+mj-lt"/>
                <a:ea typeface="+mj-ea"/>
                <a:cs typeface="+mj-cs"/>
              </a:rPr>
              <a:t> changes to the external context</a:t>
            </a:r>
          </a:p>
        </p:txBody>
      </p:sp>
      <p:cxnSp>
        <p:nvCxnSpPr>
          <p:cNvPr id="3098" name="Straight Connector 3097">
            <a:extLst>
              <a:ext uri="{FF2B5EF4-FFF2-40B4-BE49-F238E27FC236}">
                <a16:creationId xmlns:a16="http://schemas.microsoft.com/office/drawing/2014/main" id="{C41BAEC7-F7B0-4224-8B18-8F74B7D87F0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8650" y="2761056"/>
            <a:ext cx="851534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922DD653-BBBB-A63D-EC72-5307B577D221}"/>
              </a:ext>
            </a:extLst>
          </p:cNvPr>
          <p:cNvSpPr txBox="1"/>
          <p:nvPr/>
        </p:nvSpPr>
        <p:spPr>
          <a:xfrm>
            <a:off x="136872" y="1104637"/>
            <a:ext cx="4066296" cy="4164217"/>
          </a:xfrm>
          <a:prstGeom prst="rect">
            <a:avLst/>
          </a:prstGeom>
          <a:noFill/>
        </p:spPr>
        <p:txBody>
          <a:bodyPr wrap="square" rtlCol="0">
            <a:spAutoFit/>
          </a:bodyPr>
          <a:lstStyle/>
          <a:p>
            <a:pPr marL="342900" indent="-285750">
              <a:buClr>
                <a:schemeClr val="bg1"/>
              </a:buClr>
              <a:buFont typeface="Arial" panose="020B0604020202020204" pitchFamily="34" charset="0"/>
              <a:buChar char="•"/>
            </a:pPr>
            <a:r>
              <a:rPr lang="en-US" sz="1400" b="0" u="none" strike="noStrike" dirty="0">
                <a:solidFill>
                  <a:schemeClr val="bg1"/>
                </a:solidFill>
                <a:effectLst/>
                <a:latin typeface="+mn-lt"/>
              </a:rPr>
              <a:t>75% of </a:t>
            </a:r>
            <a:r>
              <a:rPr lang="en-US" dirty="0">
                <a:solidFill>
                  <a:schemeClr val="bg1"/>
                </a:solidFill>
                <a:latin typeface="+mn-lt"/>
              </a:rPr>
              <a:t>employers say</a:t>
            </a:r>
            <a:r>
              <a:rPr lang="en-US" sz="1400" b="0" u="none" strike="noStrike" dirty="0">
                <a:solidFill>
                  <a:schemeClr val="bg1"/>
                </a:solidFill>
                <a:effectLst/>
                <a:latin typeface="+mn-lt"/>
              </a:rPr>
              <a:t> skills availability is major source of risk. BUT </a:t>
            </a:r>
            <a:r>
              <a:rPr lang="en-US" sz="1400" b="0" u="none" strike="noStrike" dirty="0">
                <a:solidFill>
                  <a:schemeClr val="bg1"/>
                </a:solidFill>
                <a:latin typeface="+mn-lt"/>
              </a:rPr>
              <a:t>o</a:t>
            </a:r>
            <a:r>
              <a:rPr lang="en-US" sz="1400" dirty="0">
                <a:solidFill>
                  <a:schemeClr val="bg1"/>
                </a:solidFill>
                <a:effectLst/>
                <a:latin typeface="+mn-lt"/>
              </a:rPr>
              <a:t>nly 36% say their board’s workforce discussions are adequate. (Deloitte)</a:t>
            </a:r>
          </a:p>
          <a:p>
            <a:pPr marL="342900" indent="-285750">
              <a:buClr>
                <a:schemeClr val="bg1"/>
              </a:buClr>
              <a:buFont typeface="Arial" panose="020B0604020202020204" pitchFamily="34" charset="0"/>
              <a:buChar char="•"/>
            </a:pPr>
            <a:endParaRPr lang="en-US" sz="1400" dirty="0">
              <a:solidFill>
                <a:schemeClr val="bg1"/>
              </a:solidFill>
              <a:effectLst/>
              <a:latin typeface="+mn-lt"/>
            </a:endParaRPr>
          </a:p>
          <a:p>
            <a:pPr marL="342900" indent="-285750">
              <a:buClr>
                <a:schemeClr val="bg1"/>
              </a:buClr>
              <a:buFont typeface="Arial" panose="020B0604020202020204" pitchFamily="34" charset="0"/>
              <a:buChar char="•"/>
            </a:pPr>
            <a:r>
              <a:rPr lang="en-US" sz="1400" b="0" i="0" u="none" strike="noStrike" dirty="0">
                <a:solidFill>
                  <a:schemeClr val="bg1"/>
                </a:solidFill>
                <a:effectLst/>
                <a:latin typeface="+mn-lt"/>
              </a:rPr>
              <a:t>Global unemployment is down, </a:t>
            </a:r>
            <a:r>
              <a:rPr lang="en-US" sz="1400" dirty="0">
                <a:solidFill>
                  <a:schemeClr val="bg1"/>
                </a:solidFill>
                <a:latin typeface="+mn-lt"/>
              </a:rPr>
              <a:t>but </a:t>
            </a:r>
            <a:r>
              <a:rPr lang="en-US" sz="1400" b="0" i="0" u="none" strike="noStrike" dirty="0">
                <a:solidFill>
                  <a:schemeClr val="bg1"/>
                </a:solidFill>
                <a:effectLst/>
                <a:latin typeface="+mn-lt"/>
              </a:rPr>
              <a:t>jobs &amp; pay gaps persist - 45% of working-age women are employed, compared to 69% of men (ILO).</a:t>
            </a:r>
            <a:endParaRPr lang="en-US" sz="1400" dirty="0">
              <a:solidFill>
                <a:schemeClr val="bg1"/>
              </a:solidFill>
              <a:effectLst/>
              <a:latin typeface="+mn-lt"/>
            </a:endParaRPr>
          </a:p>
          <a:p>
            <a:pPr marL="57150" lvl="1">
              <a:buClr>
                <a:schemeClr val="bg1"/>
              </a:buClr>
            </a:pPr>
            <a:endParaRPr lang="en-US" dirty="0">
              <a:solidFill>
                <a:schemeClr val="bg1"/>
              </a:solidFill>
              <a:effectLst/>
              <a:latin typeface="+mn-lt"/>
            </a:endParaRPr>
          </a:p>
          <a:p>
            <a:pPr marL="342900" lvl="1" indent="-285750">
              <a:buClr>
                <a:schemeClr val="bg1"/>
              </a:buClr>
              <a:buFont typeface="Arial" panose="020B0604020202020204" pitchFamily="34" charset="0"/>
              <a:buChar char="•"/>
            </a:pPr>
            <a:r>
              <a:rPr lang="en-US" dirty="0">
                <a:solidFill>
                  <a:schemeClr val="bg1"/>
                </a:solidFill>
                <a:effectLst/>
                <a:latin typeface="+mn-lt"/>
              </a:rPr>
              <a:t>Skills planning has never been more difficult; old approaches no longer work</a:t>
            </a:r>
            <a:r>
              <a:rPr lang="en-US" dirty="0">
                <a:solidFill>
                  <a:schemeClr val="bg1"/>
                </a:solidFill>
                <a:latin typeface="+mn-lt"/>
              </a:rPr>
              <a:t>. </a:t>
            </a:r>
            <a:r>
              <a:rPr lang="en-US" b="0" i="0" u="none" strike="noStrike" dirty="0">
                <a:solidFill>
                  <a:schemeClr val="bg1"/>
                </a:solidFill>
                <a:effectLst/>
                <a:latin typeface="+mn-lt"/>
              </a:rPr>
              <a:t>78% of business leaders say they cannot train employees fast enough. (WEC)</a:t>
            </a:r>
          </a:p>
          <a:p>
            <a:pPr marL="342900" lvl="1" indent="-285750">
              <a:buClr>
                <a:schemeClr val="bg1"/>
              </a:buClr>
              <a:buFont typeface="Arial" panose="020B0604020202020204" pitchFamily="34" charset="0"/>
              <a:buChar char="•"/>
            </a:pPr>
            <a:endParaRPr lang="en-US" dirty="0">
              <a:solidFill>
                <a:schemeClr val="bg1"/>
              </a:solidFill>
              <a:latin typeface="+mn-lt"/>
            </a:endParaRPr>
          </a:p>
          <a:p>
            <a:pPr marL="342900" lvl="1" indent="-285750">
              <a:buClr>
                <a:schemeClr val="bg1"/>
              </a:buClr>
              <a:buFont typeface="Arial" panose="020B0604020202020204" pitchFamily="34" charset="0"/>
              <a:buChar char="•"/>
            </a:pPr>
            <a:r>
              <a:rPr lang="en-US" sz="1400" b="0" i="0" u="none" strike="noStrike" dirty="0">
                <a:solidFill>
                  <a:schemeClr val="bg1"/>
                </a:solidFill>
                <a:latin typeface="+mn-lt"/>
              </a:rPr>
              <a:t>E</a:t>
            </a:r>
            <a:r>
              <a:rPr lang="en-US" sz="1400" b="0" i="0" u="none" strike="noStrike" dirty="0">
                <a:solidFill>
                  <a:schemeClr val="bg1"/>
                </a:solidFill>
                <a:effectLst/>
                <a:latin typeface="+mn-lt"/>
              </a:rPr>
              <a:t>mployers responding to hiring challenges by</a:t>
            </a:r>
            <a:r>
              <a:rPr lang="en-US" sz="1400" dirty="0">
                <a:solidFill>
                  <a:schemeClr val="bg1"/>
                </a:solidFill>
                <a:latin typeface="+mn-lt"/>
              </a:rPr>
              <a:t> t</a:t>
            </a:r>
            <a:r>
              <a:rPr lang="en-US" sz="1400" b="0" i="0" u="none" strike="noStrike" dirty="0">
                <a:solidFill>
                  <a:schemeClr val="bg1"/>
                </a:solidFill>
                <a:effectLst/>
                <a:latin typeface="+mn-lt"/>
              </a:rPr>
              <a:t>argeting underemployed groups, supporting refugees, changing application processes </a:t>
            </a:r>
            <a:r>
              <a:rPr lang="en-US" dirty="0">
                <a:solidFill>
                  <a:schemeClr val="bg1"/>
                </a:solidFill>
                <a:latin typeface="+mn-lt"/>
              </a:rPr>
              <a:t>&amp; </a:t>
            </a:r>
            <a:r>
              <a:rPr lang="en-US" sz="1400" b="0" i="0" u="none" strike="noStrike" dirty="0">
                <a:solidFill>
                  <a:schemeClr val="bg1"/>
                </a:solidFill>
                <a:effectLst/>
                <a:latin typeface="+mn-lt"/>
              </a:rPr>
              <a:t>criteria (incl reducing formal education requirements). (WEC)</a:t>
            </a:r>
          </a:p>
          <a:p>
            <a:pPr marL="342900" lvl="1" indent="-285750">
              <a:lnSpc>
                <a:spcPct val="90000"/>
              </a:lnSpc>
              <a:spcAft>
                <a:spcPts val="600"/>
              </a:spcAft>
              <a:buClr>
                <a:schemeClr val="bg1"/>
              </a:buClr>
              <a:buFont typeface="Arial" panose="020B0604020202020204" pitchFamily="34" charset="0"/>
              <a:buChar char="•"/>
            </a:pPr>
            <a:endParaRPr lang="en-US" sz="1400" b="0" i="0" u="none" strike="noStrike" dirty="0">
              <a:solidFill>
                <a:schemeClr val="bg1"/>
              </a:solidFill>
              <a:effectLst/>
            </a:endParaRPr>
          </a:p>
        </p:txBody>
      </p:sp>
    </p:spTree>
    <p:extLst>
      <p:ext uri="{BB962C8B-B14F-4D97-AF65-F5344CB8AC3E}">
        <p14:creationId xmlns:p14="http://schemas.microsoft.com/office/powerpoint/2010/main" val="2365120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2FCF110-FFCE-AAB4-067A-ACB0AD03EA2B}"/>
              </a:ext>
            </a:extLst>
          </p:cNvPr>
          <p:cNvSpPr txBox="1"/>
          <p:nvPr/>
        </p:nvSpPr>
        <p:spPr>
          <a:xfrm>
            <a:off x="307206" y="502920"/>
            <a:ext cx="5204593" cy="546948"/>
          </a:xfrm>
          <a:prstGeom prst="rect">
            <a:avLst/>
          </a:prstGeom>
        </p:spPr>
        <p:txBody>
          <a:bodyPr vert="horz" lIns="91440" tIns="45720" rIns="91440" bIns="45720" rtlCol="0" anchor="t">
            <a:normAutofit lnSpcReduction="10000"/>
          </a:bodyPr>
          <a:lstStyle/>
          <a:p>
            <a:pPr>
              <a:lnSpc>
                <a:spcPct val="90000"/>
              </a:lnSpc>
              <a:spcBef>
                <a:spcPct val="0"/>
              </a:spcBef>
              <a:spcAft>
                <a:spcPts val="600"/>
              </a:spcAft>
            </a:pPr>
            <a:r>
              <a:rPr lang="en-US" sz="3400" b="1" kern="1200" dirty="0">
                <a:solidFill>
                  <a:schemeClr val="tx1"/>
                </a:solidFill>
                <a:latin typeface="+mj-lt"/>
                <a:ea typeface="+mj-ea"/>
                <a:cs typeface="+mj-cs"/>
              </a:rPr>
              <a:t>Case Studies – An overview </a:t>
            </a:r>
          </a:p>
        </p:txBody>
      </p:sp>
      <p:sp>
        <p:nvSpPr>
          <p:cNvPr id="5" name="TextBox 4">
            <a:extLst>
              <a:ext uri="{FF2B5EF4-FFF2-40B4-BE49-F238E27FC236}">
                <a16:creationId xmlns:a16="http://schemas.microsoft.com/office/drawing/2014/main" id="{FD24D3B3-4D99-C786-F56A-9C51408965A1}"/>
              </a:ext>
            </a:extLst>
          </p:cNvPr>
          <p:cNvSpPr txBox="1"/>
          <p:nvPr/>
        </p:nvSpPr>
        <p:spPr>
          <a:xfrm>
            <a:off x="0" y="1049868"/>
            <a:ext cx="4690817" cy="3674532"/>
          </a:xfrm>
          <a:prstGeom prst="rect">
            <a:avLst/>
          </a:prstGeom>
        </p:spPr>
        <p:txBody>
          <a:bodyPr vert="horz" lIns="91440" tIns="45720" rIns="91440" bIns="45720" rtlCol="0" anchor="t">
            <a:normAutofit fontScale="92500" lnSpcReduction="20000"/>
          </a:bodyPr>
          <a:lstStyle/>
          <a:p>
            <a:pPr marL="514350" indent="-228600" fontAlgn="t">
              <a:lnSpc>
                <a:spcPct val="120000"/>
              </a:lnSpc>
              <a:buFont typeface="Arial" panose="020B0604020202020204" pitchFamily="34" charset="0"/>
              <a:buChar char="•"/>
            </a:pPr>
            <a:r>
              <a:rPr lang="en-US" sz="1200" b="1" i="0" u="none" strike="noStrike" kern="1200" dirty="0">
                <a:solidFill>
                  <a:schemeClr val="tx1"/>
                </a:solidFill>
                <a:effectLst/>
                <a:latin typeface="+mn-lt"/>
                <a:ea typeface="+mn-ea"/>
                <a:cs typeface="+mn-cs"/>
              </a:rPr>
              <a:t>Work –ID (BE) </a:t>
            </a:r>
            <a:r>
              <a:rPr lang="en-US" sz="1200" b="0" u="none" strike="noStrike" kern="1200" dirty="0">
                <a:solidFill>
                  <a:schemeClr val="tx1"/>
                </a:solidFill>
                <a:effectLst/>
                <a:latin typeface="+mn-lt"/>
                <a:ea typeface="+mn-ea"/>
                <a:cs typeface="+mn-cs"/>
              </a:rPr>
              <a:t>is a platform developed by the temporary employment industry that provides a simple way for candidates to share their personal data with temporary employment agencies that they have selected themselves.</a:t>
            </a:r>
          </a:p>
          <a:p>
            <a:pPr marL="514350" indent="-228600" fontAlgn="t">
              <a:lnSpc>
                <a:spcPct val="120000"/>
              </a:lnSpc>
              <a:buFont typeface="Arial" panose="020B0604020202020204" pitchFamily="34" charset="0"/>
              <a:buChar char="•"/>
            </a:pPr>
            <a:endParaRPr lang="en-US" sz="1200" b="1" u="none" strike="noStrike" kern="1200" dirty="0">
              <a:solidFill>
                <a:schemeClr val="tx1"/>
              </a:solidFill>
              <a:effectLst/>
              <a:latin typeface="+mn-lt"/>
              <a:ea typeface="+mn-ea"/>
              <a:cs typeface="+mn-cs"/>
            </a:endParaRPr>
          </a:p>
          <a:p>
            <a:pPr marL="514350" marR="0" indent="-228600" fontAlgn="t">
              <a:lnSpc>
                <a:spcPct val="120000"/>
              </a:lnSpc>
              <a:spcBef>
                <a:spcPts val="0"/>
              </a:spcBef>
              <a:buFont typeface="Arial" panose="020B0604020202020204" pitchFamily="34" charset="0"/>
              <a:buChar char="•"/>
            </a:pPr>
            <a:r>
              <a:rPr lang="en-US" sz="1200" b="1" i="0" u="none" strike="noStrike" kern="1200" dirty="0">
                <a:solidFill>
                  <a:schemeClr val="tx1"/>
                </a:solidFill>
                <a:effectLst/>
                <a:latin typeface="+mn-lt"/>
                <a:ea typeface="+mn-ea"/>
                <a:cs typeface="+mn-cs"/>
              </a:rPr>
              <a:t>Welcome &amp; Work (IT) </a:t>
            </a:r>
            <a:r>
              <a:rPr lang="en-US" sz="1200" i="0" u="none" strike="noStrike" kern="1200" dirty="0">
                <a:solidFill>
                  <a:schemeClr val="tx1"/>
                </a:solidFill>
                <a:effectLst/>
                <a:latin typeface="+mn-lt"/>
                <a:ea typeface="+mn-ea"/>
                <a:cs typeface="+mn-cs"/>
              </a:rPr>
              <a:t>skills assessments, Italian language courses, vocational training, specific economic and welfare aid for refugees</a:t>
            </a:r>
          </a:p>
          <a:p>
            <a:pPr marL="514350" indent="-228600" fontAlgn="t">
              <a:lnSpc>
                <a:spcPct val="120000"/>
              </a:lnSpc>
              <a:buFont typeface="Arial" panose="020B0604020202020204" pitchFamily="34" charset="0"/>
              <a:buChar char="•"/>
            </a:pPr>
            <a:r>
              <a:rPr lang="en-GB" sz="1200" b="1" u="none" strike="noStrike" cap="none" dirty="0">
                <a:solidFill>
                  <a:schemeClr val="dk1"/>
                </a:solidFill>
                <a:effectLst/>
                <a:latin typeface="Calibri" panose="020F0502020204030204" pitchFamily="34" charset="0"/>
                <a:ea typeface="+mn-ea"/>
                <a:cs typeface="Calibri" panose="020F0502020204030204" pitchFamily="34" charset="0"/>
                <a:sym typeface="Arial"/>
              </a:rPr>
              <a:t>The </a:t>
            </a:r>
            <a:r>
              <a:rPr lang="en-GB" sz="1200" b="1" u="none" strike="noStrike" cap="none" dirty="0" err="1">
                <a:solidFill>
                  <a:schemeClr val="dk1"/>
                </a:solidFill>
                <a:effectLst/>
                <a:latin typeface="Calibri" panose="020F0502020204030204" pitchFamily="34" charset="0"/>
                <a:ea typeface="+mn-ea"/>
                <a:cs typeface="Calibri" panose="020F0502020204030204" pitchFamily="34" charset="0"/>
                <a:sym typeface="Arial"/>
              </a:rPr>
              <a:t>Contrat</a:t>
            </a:r>
            <a:r>
              <a:rPr lang="en-GB" sz="1200" b="1" u="none" strike="noStrike" cap="none" dirty="0">
                <a:solidFill>
                  <a:schemeClr val="dk1"/>
                </a:solidFill>
                <a:effectLst/>
                <a:latin typeface="Calibri" panose="020F0502020204030204" pitchFamily="34" charset="0"/>
                <a:ea typeface="+mn-ea"/>
                <a:cs typeface="Calibri" panose="020F0502020204030204" pitchFamily="34" charset="0"/>
                <a:sym typeface="Arial"/>
              </a:rPr>
              <a:t> </a:t>
            </a:r>
            <a:r>
              <a:rPr lang="en-GB" sz="1200" b="1" u="none" strike="noStrike" cap="none" dirty="0" err="1">
                <a:solidFill>
                  <a:schemeClr val="dk1"/>
                </a:solidFill>
                <a:effectLst/>
                <a:latin typeface="Calibri" panose="020F0502020204030204" pitchFamily="34" charset="0"/>
                <a:ea typeface="+mn-ea"/>
                <a:cs typeface="Calibri" panose="020F0502020204030204" pitchFamily="34" charset="0"/>
                <a:sym typeface="Arial"/>
              </a:rPr>
              <a:t>d'Alternance</a:t>
            </a:r>
            <a:r>
              <a:rPr lang="en-GB" sz="1200" b="1" u="none" strike="noStrike" cap="none" dirty="0">
                <a:solidFill>
                  <a:schemeClr val="dk1"/>
                </a:solidFill>
                <a:effectLst/>
                <a:latin typeface="Calibri" panose="020F0502020204030204" pitchFamily="34" charset="0"/>
                <a:ea typeface="+mn-ea"/>
                <a:cs typeface="Calibri" panose="020F0502020204030204" pitchFamily="34" charset="0"/>
                <a:sym typeface="Arial"/>
              </a:rPr>
              <a:t> et de Reconversion (CAR) (FR) </a:t>
            </a:r>
            <a:r>
              <a:rPr lang="en-GB" sz="1200" u="none" strike="noStrike" cap="none" dirty="0">
                <a:solidFill>
                  <a:schemeClr val="dk1"/>
                </a:solidFill>
                <a:effectLst/>
                <a:latin typeface="Calibri" panose="020F0502020204030204" pitchFamily="34" charset="0"/>
                <a:ea typeface="+mn-ea"/>
                <a:cs typeface="Calibri" panose="020F0502020204030204" pitchFamily="34" charset="0"/>
                <a:sym typeface="Arial"/>
              </a:rPr>
              <a:t>is aimed at temporary workers who have suffered an accident with a career assessment to identify future jobs options and (re)training to prepare for a new qualification </a:t>
            </a:r>
          </a:p>
          <a:p>
            <a:pPr marL="514350" indent="-228600" fontAlgn="t">
              <a:lnSpc>
                <a:spcPct val="120000"/>
              </a:lnSpc>
              <a:buFont typeface="Arial" panose="020B0604020202020204" pitchFamily="34" charset="0"/>
              <a:buChar char="•"/>
            </a:pPr>
            <a:endParaRPr lang="en-US" sz="1200" kern="1200" dirty="0">
              <a:solidFill>
                <a:schemeClr val="tx1"/>
              </a:solidFill>
              <a:latin typeface="+mn-lt"/>
              <a:ea typeface="+mn-ea"/>
              <a:cs typeface="+mn-cs"/>
            </a:endParaRPr>
          </a:p>
          <a:p>
            <a:pPr marL="514350" marR="0" indent="-228600" fontAlgn="t">
              <a:lnSpc>
                <a:spcPct val="120000"/>
              </a:lnSpc>
              <a:spcBef>
                <a:spcPts val="0"/>
              </a:spcBef>
              <a:buFont typeface="Arial" panose="020B0604020202020204" pitchFamily="34" charset="0"/>
              <a:buChar char="•"/>
            </a:pPr>
            <a:r>
              <a:rPr lang="en-US" sz="1200" b="1" i="0" u="none" strike="noStrike" kern="1200" dirty="0">
                <a:solidFill>
                  <a:schemeClr val="tx1"/>
                </a:solidFill>
                <a:effectLst/>
                <a:latin typeface="+mn-lt"/>
                <a:ea typeface="+mn-ea"/>
                <a:cs typeface="+mn-cs"/>
              </a:rPr>
              <a:t>Dutch language training budget (NL) </a:t>
            </a:r>
            <a:r>
              <a:rPr lang="en-GB" sz="1200" b="0" i="0" dirty="0">
                <a:effectLst/>
                <a:latin typeface="+mn-lt"/>
                <a:cs typeface="Calibri Light" panose="020F0302020204030204" pitchFamily="34" charset="0"/>
              </a:rPr>
              <a:t>aimed at least learning the language of the job </a:t>
            </a:r>
            <a:r>
              <a:rPr lang="en-GB" sz="1200" dirty="0">
                <a:latin typeface="+mn-lt"/>
                <a:cs typeface="Calibri Light" panose="020F0302020204030204" pitchFamily="34" charset="0"/>
              </a:rPr>
              <a:t>for </a:t>
            </a:r>
            <a:r>
              <a:rPr lang="en-GB" sz="1200" b="0" i="0" dirty="0">
                <a:effectLst/>
                <a:latin typeface="+mn-lt"/>
                <a:cs typeface="Calibri Light" panose="020F0302020204030204" pitchFamily="34" charset="0"/>
              </a:rPr>
              <a:t>temporary workers with a low literacy level and migrants/refugees.</a:t>
            </a:r>
          </a:p>
          <a:p>
            <a:pPr marL="514350" marR="0" indent="-228600" fontAlgn="t">
              <a:lnSpc>
                <a:spcPct val="120000"/>
              </a:lnSpc>
              <a:spcBef>
                <a:spcPts val="0"/>
              </a:spcBef>
              <a:buFont typeface="Arial" panose="020B0604020202020204" pitchFamily="34" charset="0"/>
              <a:buChar char="•"/>
            </a:pPr>
            <a:endParaRPr lang="en-GB" sz="1200" b="0" i="0" dirty="0">
              <a:effectLst/>
              <a:latin typeface="Calibri Light" panose="020F0302020204030204" pitchFamily="34" charset="0"/>
              <a:cs typeface="Calibri Light" panose="020F0302020204030204" pitchFamily="34" charset="0"/>
            </a:endParaRPr>
          </a:p>
          <a:p>
            <a:pPr marL="514350" indent="-228600" fontAlgn="t">
              <a:lnSpc>
                <a:spcPct val="120000"/>
              </a:lnSpc>
              <a:buFont typeface="Arial" panose="020B0604020202020204" pitchFamily="34" charset="0"/>
              <a:buChar char="•"/>
            </a:pPr>
            <a:r>
              <a:rPr lang="en-US" sz="1200" b="1" kern="1200" dirty="0">
                <a:solidFill>
                  <a:schemeClr val="tx1"/>
                </a:solidFill>
                <a:latin typeface="Calibri" panose="020F0502020204030204" pitchFamily="34" charset="0"/>
                <a:ea typeface="+mn-ea"/>
                <a:cs typeface="Calibri" panose="020F0502020204030204" pitchFamily="34" charset="0"/>
              </a:rPr>
              <a:t>Preparation </a:t>
            </a:r>
            <a:r>
              <a:rPr lang="en-US" sz="1200" b="1" kern="1200" dirty="0" err="1">
                <a:solidFill>
                  <a:schemeClr val="tx1"/>
                </a:solidFill>
                <a:latin typeface="Calibri" panose="020F0502020204030204" pitchFamily="34" charset="0"/>
                <a:ea typeface="+mn-ea"/>
                <a:cs typeface="Calibri" panose="020F0502020204030204" pitchFamily="34" charset="0"/>
              </a:rPr>
              <a:t>Opérationnelle</a:t>
            </a:r>
            <a:r>
              <a:rPr lang="en-US" sz="1200" b="1" kern="1200" dirty="0">
                <a:solidFill>
                  <a:schemeClr val="tx1"/>
                </a:solidFill>
                <a:latin typeface="Calibri" panose="020F0502020204030204" pitchFamily="34" charset="0"/>
                <a:ea typeface="+mn-ea"/>
                <a:cs typeface="Calibri" panose="020F0502020204030204" pitchFamily="34" charset="0"/>
              </a:rPr>
              <a:t> </a:t>
            </a:r>
            <a:r>
              <a:rPr lang="en-US" sz="1200" b="1" kern="1200" dirty="0" err="1">
                <a:solidFill>
                  <a:schemeClr val="tx1"/>
                </a:solidFill>
                <a:latin typeface="Calibri" panose="020F0502020204030204" pitchFamily="34" charset="0"/>
                <a:ea typeface="+mn-ea"/>
                <a:cs typeface="Calibri" panose="020F0502020204030204" pitchFamily="34" charset="0"/>
              </a:rPr>
              <a:t>à</a:t>
            </a:r>
            <a:r>
              <a:rPr lang="en-US" sz="1200" b="1" kern="1200" dirty="0">
                <a:solidFill>
                  <a:schemeClr val="tx1"/>
                </a:solidFill>
                <a:latin typeface="Calibri" panose="020F0502020204030204" pitchFamily="34" charset="0"/>
                <a:ea typeface="+mn-ea"/>
                <a:cs typeface="Calibri" panose="020F0502020204030204" pitchFamily="34" charset="0"/>
              </a:rPr>
              <a:t> </a:t>
            </a:r>
            <a:r>
              <a:rPr lang="en-US" sz="1200" b="1" kern="1200" dirty="0" err="1">
                <a:solidFill>
                  <a:schemeClr val="tx1"/>
                </a:solidFill>
                <a:latin typeface="Calibri" panose="020F0502020204030204" pitchFamily="34" charset="0"/>
                <a:ea typeface="+mn-ea"/>
                <a:cs typeface="Calibri" panose="020F0502020204030204" pitchFamily="34" charset="0"/>
              </a:rPr>
              <a:t>l’Emploi</a:t>
            </a:r>
            <a:r>
              <a:rPr lang="en-US" sz="1200" b="1" kern="1200" dirty="0">
                <a:solidFill>
                  <a:schemeClr val="tx1"/>
                </a:solidFill>
                <a:latin typeface="Calibri" panose="020F0502020204030204" pitchFamily="34" charset="0"/>
                <a:ea typeface="+mn-ea"/>
                <a:cs typeface="Calibri" panose="020F0502020204030204" pitchFamily="34" charset="0"/>
              </a:rPr>
              <a:t> Collective (POEC) (FR</a:t>
            </a:r>
            <a:r>
              <a:rPr lang="en-US" sz="1200" kern="1200" dirty="0">
                <a:solidFill>
                  <a:schemeClr val="tx1"/>
                </a:solidFill>
                <a:latin typeface="Calibri" panose="020F0502020204030204" pitchFamily="34" charset="0"/>
                <a:ea typeface="+mn-ea"/>
                <a:cs typeface="Calibri" panose="020F0502020204030204" pitchFamily="34" charset="0"/>
              </a:rPr>
              <a:t>). Training for registered unemployed geared towards helping them to achieve a first qualification and/or progressing to a higher level of qualification.</a:t>
            </a:r>
            <a:endParaRPr lang="en-US" sz="1200" u="none" strike="noStrike" kern="1200" dirty="0">
              <a:solidFill>
                <a:schemeClr val="tx1"/>
              </a:solidFill>
              <a:effectLst/>
              <a:latin typeface="Calibri" panose="020F0502020204030204" pitchFamily="34" charset="0"/>
              <a:ea typeface="+mn-ea"/>
              <a:cs typeface="Calibri" panose="020F0502020204030204" pitchFamily="34" charset="0"/>
            </a:endParaRPr>
          </a:p>
          <a:p>
            <a:pPr marL="514350" marR="0" indent="-228600" fontAlgn="t">
              <a:lnSpc>
                <a:spcPct val="120000"/>
              </a:lnSpc>
              <a:spcBef>
                <a:spcPts val="0"/>
              </a:spcBef>
              <a:buFont typeface="Arial" panose="020B0604020202020204" pitchFamily="34" charset="0"/>
              <a:buChar char="•"/>
            </a:pPr>
            <a:endParaRPr lang="en-US" sz="1200" b="1" i="0" u="none" strike="noStrike" kern="1200" dirty="0">
              <a:solidFill>
                <a:schemeClr val="tx1"/>
              </a:solidFill>
              <a:effectLst/>
              <a:latin typeface="+mn-lt"/>
              <a:ea typeface="+mn-ea"/>
              <a:cs typeface="+mn-cs"/>
            </a:endParaRPr>
          </a:p>
        </p:txBody>
      </p:sp>
      <p:sp>
        <p:nvSpPr>
          <p:cNvPr id="10" name="TextBox 4">
            <a:extLst>
              <a:ext uri="{FF2B5EF4-FFF2-40B4-BE49-F238E27FC236}">
                <a16:creationId xmlns:a16="http://schemas.microsoft.com/office/drawing/2014/main" id="{3EC66A4C-49CE-C140-811A-87E3FF4B475B}"/>
              </a:ext>
            </a:extLst>
          </p:cNvPr>
          <p:cNvSpPr txBox="1"/>
          <p:nvPr/>
        </p:nvSpPr>
        <p:spPr>
          <a:xfrm>
            <a:off x="4161417" y="1041403"/>
            <a:ext cx="4690817" cy="3674532"/>
          </a:xfrm>
          <a:prstGeom prst="rect">
            <a:avLst/>
          </a:prstGeom>
        </p:spPr>
        <p:txBody>
          <a:bodyPr vert="horz" lIns="91440" tIns="45720" rIns="91440" bIns="45720" rtlCol="0" anchor="t">
            <a:normAutofit/>
          </a:bodyPr>
          <a:lstStyle/>
          <a:p>
            <a:pPr marL="514350" indent="-228600" fontAlgn="t">
              <a:lnSpc>
                <a:spcPct val="120000"/>
              </a:lnSpc>
              <a:buFont typeface="Arial" panose="020B0604020202020204" pitchFamily="34" charset="0"/>
              <a:buChar char="•"/>
            </a:pPr>
            <a:r>
              <a:rPr lang="en-US" sz="1100" b="1" u="none" strike="noStrike" kern="1200" dirty="0" err="1">
                <a:solidFill>
                  <a:schemeClr val="tx1"/>
                </a:solidFill>
                <a:effectLst/>
                <a:latin typeface="+mn-lt"/>
                <a:ea typeface="+mn-ea"/>
                <a:cs typeface="Calibri" panose="020F0502020204030204" pitchFamily="34" charset="0"/>
              </a:rPr>
              <a:t>Tremplin</a:t>
            </a:r>
            <a:r>
              <a:rPr lang="en-US" sz="1100" b="1" u="none" strike="noStrike" kern="1200" dirty="0">
                <a:solidFill>
                  <a:schemeClr val="tx1"/>
                </a:solidFill>
                <a:effectLst/>
                <a:latin typeface="+mn-lt"/>
                <a:ea typeface="+mn-ea"/>
                <a:cs typeface="Calibri" panose="020F0502020204030204" pitchFamily="34" charset="0"/>
              </a:rPr>
              <a:t> (FR) </a:t>
            </a:r>
            <a:r>
              <a:rPr lang="en-US" sz="1100" kern="1200" dirty="0">
                <a:solidFill>
                  <a:schemeClr val="tx1"/>
                </a:solidFill>
                <a:latin typeface="+mn-lt"/>
                <a:ea typeface="+mn-ea"/>
                <a:cs typeface="Calibri" panose="020F0502020204030204" pitchFamily="34" charset="0"/>
              </a:rPr>
              <a:t>-</a:t>
            </a:r>
            <a:r>
              <a:rPr lang="en-US" sz="1100" u="none" strike="noStrike" kern="1200" dirty="0">
                <a:solidFill>
                  <a:schemeClr val="tx1"/>
                </a:solidFill>
                <a:effectLst/>
                <a:latin typeface="+mn-lt"/>
                <a:ea typeface="+mn-ea"/>
                <a:cs typeface="Calibri" panose="020F0502020204030204" pitchFamily="34" charset="0"/>
              </a:rPr>
              <a:t> </a:t>
            </a:r>
            <a:r>
              <a:rPr lang="en-US" sz="1100" kern="1200" dirty="0">
                <a:solidFill>
                  <a:schemeClr val="tx1"/>
                </a:solidFill>
                <a:latin typeface="+mn-lt"/>
                <a:ea typeface="+mn-ea"/>
                <a:cs typeface="Calibri" panose="020F0502020204030204" pitchFamily="34" charset="0"/>
              </a:rPr>
              <a:t>I</a:t>
            </a:r>
            <a:r>
              <a:rPr lang="en-US" sz="1100" u="none" strike="noStrike" kern="1200" dirty="0">
                <a:solidFill>
                  <a:schemeClr val="tx1"/>
                </a:solidFill>
                <a:effectLst/>
                <a:latin typeface="+mn-lt"/>
                <a:ea typeface="+mn-ea"/>
                <a:cs typeface="Calibri" panose="020F0502020204030204" pitchFamily="34" charset="0"/>
              </a:rPr>
              <a:t>ntensive five-day coaching and support </a:t>
            </a:r>
            <a:r>
              <a:rPr lang="en-US" sz="1100" u="none" strike="noStrike" kern="1200" dirty="0" err="1">
                <a:solidFill>
                  <a:schemeClr val="tx1"/>
                </a:solidFill>
                <a:effectLst/>
                <a:latin typeface="+mn-lt"/>
                <a:ea typeface="+mn-ea"/>
                <a:cs typeface="Calibri" panose="020F0502020204030204" pitchFamily="34" charset="0"/>
              </a:rPr>
              <a:t>programmes</a:t>
            </a:r>
            <a:r>
              <a:rPr lang="en-US" sz="1100" u="none" strike="noStrike" kern="1200" dirty="0">
                <a:solidFill>
                  <a:schemeClr val="tx1"/>
                </a:solidFill>
                <a:effectLst/>
                <a:latin typeface="+mn-lt"/>
                <a:ea typeface="+mn-ea"/>
                <a:cs typeface="Calibri" panose="020F0502020204030204" pitchFamily="34" charset="0"/>
              </a:rPr>
              <a:t> for specific target groups. The aim is to help each person build their self-confidence, enhance their experience and skills, prepare for recruitment interviews and meet employment agencies </a:t>
            </a:r>
          </a:p>
          <a:p>
            <a:pPr marL="514350" indent="-228600" fontAlgn="t">
              <a:lnSpc>
                <a:spcPct val="120000"/>
              </a:lnSpc>
              <a:buFont typeface="Arial" panose="020B0604020202020204" pitchFamily="34" charset="0"/>
              <a:buChar char="•"/>
            </a:pPr>
            <a:endParaRPr lang="en-US" sz="1100" u="none" strike="noStrike" kern="1200" dirty="0">
              <a:solidFill>
                <a:schemeClr val="tx1"/>
              </a:solidFill>
              <a:effectLst/>
              <a:latin typeface="+mn-lt"/>
              <a:ea typeface="+mn-ea"/>
              <a:cs typeface="Calibri" panose="020F0502020204030204" pitchFamily="34" charset="0"/>
            </a:endParaRPr>
          </a:p>
          <a:p>
            <a:pPr marL="514350" indent="-228600" fontAlgn="t">
              <a:lnSpc>
                <a:spcPct val="120000"/>
              </a:lnSpc>
              <a:buFont typeface="Arial" panose="020B0604020202020204" pitchFamily="34" charset="0"/>
              <a:buChar char="•"/>
            </a:pPr>
            <a:r>
              <a:rPr lang="en-GB" sz="1100" b="1" i="0" u="none" strike="noStrike" cap="none" dirty="0">
                <a:solidFill>
                  <a:schemeClr val="dk1"/>
                </a:solidFill>
                <a:effectLst/>
                <a:latin typeface="+mn-lt"/>
                <a:ea typeface="+mn-ea"/>
                <a:cs typeface="Calibri" panose="020F0502020204030204" pitchFamily="34" charset="0"/>
                <a:sym typeface="Arial"/>
              </a:rPr>
              <a:t>Health information exchange document (DIIS) (SP) </a:t>
            </a:r>
            <a:r>
              <a:rPr lang="en-GB" sz="1100" b="0" i="0" u="none" strike="noStrike" cap="none" dirty="0">
                <a:solidFill>
                  <a:schemeClr val="dk1"/>
                </a:solidFill>
                <a:effectLst/>
                <a:latin typeface="+mn-lt"/>
                <a:ea typeface="+mn-ea"/>
                <a:cs typeface="Calibri" panose="020F0502020204030204" pitchFamily="34" charset="0"/>
                <a:sym typeface="Arial"/>
              </a:rPr>
              <a:t>to ensure that the same worker in the sector does not undergo repeated medical examinations that have been carried out by a Prevention Service (SPRL)</a:t>
            </a:r>
            <a:endParaRPr lang="en-US" sz="1100" b="1" i="0" u="none" strike="noStrike" kern="1200" dirty="0">
              <a:solidFill>
                <a:schemeClr val="tx1"/>
              </a:solidFill>
              <a:effectLst/>
              <a:latin typeface="+mn-lt"/>
              <a:ea typeface="+mn-ea"/>
              <a:cs typeface="+mn-cs"/>
            </a:endParaRPr>
          </a:p>
          <a:p>
            <a:pPr marL="514350" indent="-228600" fontAlgn="t">
              <a:lnSpc>
                <a:spcPct val="120000"/>
              </a:lnSpc>
              <a:buFont typeface="Arial" panose="020B0604020202020204" pitchFamily="34" charset="0"/>
              <a:buChar char="•"/>
            </a:pPr>
            <a:endParaRPr lang="en-US" sz="1100" u="none" strike="noStrike" kern="1200" dirty="0">
              <a:solidFill>
                <a:schemeClr val="tx1"/>
              </a:solidFill>
              <a:effectLst/>
              <a:latin typeface="+mn-lt"/>
              <a:ea typeface="+mn-ea"/>
              <a:cs typeface="Calibri" panose="020F0502020204030204" pitchFamily="34" charset="0"/>
            </a:endParaRPr>
          </a:p>
          <a:p>
            <a:pPr marL="514350" marR="0" indent="-228600" fontAlgn="t">
              <a:lnSpc>
                <a:spcPct val="120000"/>
              </a:lnSpc>
              <a:spcBef>
                <a:spcPts val="0"/>
              </a:spcBef>
              <a:buFont typeface="Arial" panose="020B0604020202020204" pitchFamily="34" charset="0"/>
              <a:buChar char="•"/>
            </a:pPr>
            <a:r>
              <a:rPr lang="en-US" sz="1100" b="1" u="none" strike="noStrike" kern="1200" dirty="0" err="1">
                <a:solidFill>
                  <a:schemeClr val="tx1"/>
                </a:solidFill>
                <a:effectLst/>
                <a:latin typeface="+mn-lt"/>
                <a:ea typeface="+mn-ea"/>
                <a:cs typeface="Calibri" panose="020F0502020204030204" pitchFamily="34" charset="0"/>
              </a:rPr>
              <a:t>Fregate</a:t>
            </a:r>
            <a:r>
              <a:rPr lang="en-US" sz="1100" b="1" u="none" strike="noStrike" kern="1200" dirty="0">
                <a:solidFill>
                  <a:schemeClr val="tx1"/>
                </a:solidFill>
                <a:effectLst/>
                <a:latin typeface="+mn-lt"/>
                <a:ea typeface="+mn-ea"/>
                <a:cs typeface="Calibri" panose="020F0502020204030204" pitchFamily="34" charset="0"/>
              </a:rPr>
              <a:t> (FR) </a:t>
            </a:r>
            <a:r>
              <a:rPr lang="en-US" sz="1100" u="none" strike="noStrike" kern="1200" dirty="0">
                <a:solidFill>
                  <a:schemeClr val="tx1"/>
                </a:solidFill>
                <a:effectLst/>
                <a:latin typeface="+mn-lt"/>
                <a:ea typeface="+mn-ea"/>
                <a:cs typeface="Calibri" panose="020F0502020204030204" pitchFamily="34" charset="0"/>
              </a:rPr>
              <a:t>looks into new pedagogical approaches to training, with a specific focus on developing and maintaining the commitment and motivation of participants</a:t>
            </a:r>
          </a:p>
          <a:p>
            <a:pPr marL="514350" marR="0" indent="-228600" fontAlgn="t">
              <a:lnSpc>
                <a:spcPct val="120000"/>
              </a:lnSpc>
              <a:spcBef>
                <a:spcPts val="0"/>
              </a:spcBef>
              <a:buFont typeface="Arial" panose="020B0604020202020204" pitchFamily="34" charset="0"/>
              <a:buChar char="•"/>
            </a:pPr>
            <a:endParaRPr lang="en-US" sz="1100" u="none" strike="noStrike" kern="1200" dirty="0">
              <a:solidFill>
                <a:schemeClr val="tx1"/>
              </a:solidFill>
              <a:effectLst/>
              <a:latin typeface="+mn-lt"/>
              <a:ea typeface="+mn-ea"/>
              <a:cs typeface="Calibri" panose="020F0502020204030204" pitchFamily="34" charset="0"/>
            </a:endParaRPr>
          </a:p>
          <a:p>
            <a:pPr marL="514350" indent="-228600" fontAlgn="t">
              <a:lnSpc>
                <a:spcPct val="120000"/>
              </a:lnSpc>
              <a:buFont typeface="Arial" panose="020B0604020202020204" pitchFamily="34" charset="0"/>
              <a:buChar char="•"/>
            </a:pPr>
            <a:r>
              <a:rPr lang="en-US" sz="1100" b="1" i="0" u="none" strike="noStrike" kern="1200" dirty="0" err="1">
                <a:solidFill>
                  <a:schemeClr val="tx1"/>
                </a:solidFill>
                <a:effectLst/>
                <a:latin typeface="+mn-lt"/>
                <a:ea typeface="+mn-ea"/>
                <a:cs typeface="+mn-cs"/>
              </a:rPr>
              <a:t>Welqome</a:t>
            </a:r>
            <a:r>
              <a:rPr lang="en-US" sz="1100" b="1" i="0" u="none" strike="noStrike" kern="1200" dirty="0">
                <a:solidFill>
                  <a:schemeClr val="tx1"/>
                </a:solidFill>
                <a:effectLst/>
                <a:latin typeface="+mn-lt"/>
                <a:ea typeface="+mn-ea"/>
                <a:cs typeface="+mn-cs"/>
              </a:rPr>
              <a:t> (BE) </a:t>
            </a:r>
            <a:r>
              <a:rPr lang="en-US" sz="1100" i="0" u="none" strike="noStrike" kern="1200" dirty="0">
                <a:solidFill>
                  <a:schemeClr val="tx1"/>
                </a:solidFill>
                <a:effectLst/>
                <a:latin typeface="+mn-lt"/>
                <a:ea typeface="+mn-ea"/>
                <a:cs typeface="+mn-cs"/>
              </a:rPr>
              <a:t>to support -26 old in their search for work with Networking + counsels on jobs, training and skills assessment</a:t>
            </a:r>
          </a:p>
          <a:p>
            <a:pPr marL="514350" indent="-228600" fontAlgn="t">
              <a:lnSpc>
                <a:spcPct val="120000"/>
              </a:lnSpc>
              <a:buFont typeface="Arial" panose="020B0604020202020204" pitchFamily="34" charset="0"/>
              <a:buChar char="•"/>
            </a:pPr>
            <a:endParaRPr lang="en-US" sz="1200" u="none" strike="noStrike" kern="1200" dirty="0">
              <a:solidFill>
                <a:schemeClr val="tx1"/>
              </a:solidFill>
              <a:effectLst/>
              <a:latin typeface="Calibri" panose="020F0502020204030204" pitchFamily="34" charset="0"/>
              <a:ea typeface="+mn-ea"/>
              <a:cs typeface="Calibri" panose="020F0502020204030204" pitchFamily="34" charset="0"/>
            </a:endParaRPr>
          </a:p>
          <a:p>
            <a:pPr marL="514350" marR="0" indent="-228600" fontAlgn="t">
              <a:lnSpc>
                <a:spcPct val="120000"/>
              </a:lnSpc>
              <a:spcBef>
                <a:spcPts val="0"/>
              </a:spcBef>
              <a:buFont typeface="Arial" panose="020B0604020202020204" pitchFamily="34" charset="0"/>
              <a:buChar char="•"/>
            </a:pPr>
            <a:endParaRPr lang="en-US" sz="1200" u="none" strike="noStrike" kern="1200" dirty="0">
              <a:solidFill>
                <a:schemeClr val="tx1"/>
              </a:solidFill>
              <a:effectLst/>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402404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US" sz="1350" kern="1200">
              <a:solidFill>
                <a:prstClr val="white"/>
              </a:solidFill>
              <a:latin typeface="Calibri" panose="020F0502020204030204"/>
            </a:endParaRPr>
          </a:p>
        </p:txBody>
      </p:sp>
      <p:sp>
        <p:nvSpPr>
          <p:cNvPr id="1033" name="Rectangle 103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360045"/>
            <a:ext cx="8428482" cy="442341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US" sz="1350" kern="1200">
              <a:solidFill>
                <a:prstClr val="white"/>
              </a:solidFill>
              <a:latin typeface="Calibri" panose="020F0502020204030204"/>
            </a:endParaRPr>
          </a:p>
        </p:txBody>
      </p:sp>
      <p:pic>
        <p:nvPicPr>
          <p:cNvPr id="5" name="Picture 4">
            <a:extLst>
              <a:ext uri="{FF2B5EF4-FFF2-40B4-BE49-F238E27FC236}">
                <a16:creationId xmlns:a16="http://schemas.microsoft.com/office/drawing/2014/main" id="{C159E6C6-2059-1DA3-2CCB-A82E94099B9E}"/>
              </a:ext>
            </a:extLst>
          </p:cNvPr>
          <p:cNvPicPr>
            <a:picLocks noChangeAspect="1"/>
          </p:cNvPicPr>
          <p:nvPr/>
        </p:nvPicPr>
        <p:blipFill rotWithShape="1">
          <a:blip r:embed="rId2"/>
          <a:srcRect t="15125" r="5787" b="24387"/>
          <a:stretch/>
        </p:blipFill>
        <p:spPr>
          <a:xfrm>
            <a:off x="422622" y="3963560"/>
            <a:ext cx="904677" cy="762100"/>
          </a:xfrm>
          <a:prstGeom prst="rect">
            <a:avLst/>
          </a:prstGeom>
        </p:spPr>
      </p:pic>
      <p:pic>
        <p:nvPicPr>
          <p:cNvPr id="1026" name="Picture 2" descr="Bye bye Eurociett, welcome World Employment Confederation-Europe! - World  Employment Confederation">
            <a:extLst>
              <a:ext uri="{FF2B5EF4-FFF2-40B4-BE49-F238E27FC236}">
                <a16:creationId xmlns:a16="http://schemas.microsoft.com/office/drawing/2014/main" id="{816090A7-8F0F-72E2-DA38-7A3FA94833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7299" y="3809870"/>
            <a:ext cx="1433998" cy="97533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CD610793-9322-39DD-5EC2-C282A0FFC345}"/>
              </a:ext>
            </a:extLst>
          </p:cNvPr>
          <p:cNvPicPr>
            <a:picLocks noChangeAspect="1"/>
          </p:cNvPicPr>
          <p:nvPr/>
        </p:nvPicPr>
        <p:blipFill>
          <a:blip r:embed="rId4"/>
          <a:stretch>
            <a:fillRect/>
          </a:stretch>
        </p:blipFill>
        <p:spPr>
          <a:xfrm>
            <a:off x="2816079" y="4242586"/>
            <a:ext cx="1954023" cy="406541"/>
          </a:xfrm>
          <a:prstGeom prst="rect">
            <a:avLst/>
          </a:prstGeom>
        </p:spPr>
      </p:pic>
      <p:sp>
        <p:nvSpPr>
          <p:cNvPr id="7" name="TextBox 6">
            <a:extLst>
              <a:ext uri="{FF2B5EF4-FFF2-40B4-BE49-F238E27FC236}">
                <a16:creationId xmlns:a16="http://schemas.microsoft.com/office/drawing/2014/main" id="{E0C3658B-5449-D731-A270-A732F5EB4B2B}"/>
              </a:ext>
            </a:extLst>
          </p:cNvPr>
          <p:cNvSpPr txBox="1"/>
          <p:nvPr/>
        </p:nvSpPr>
        <p:spPr>
          <a:xfrm>
            <a:off x="2286772" y="2433250"/>
            <a:ext cx="4573544" cy="300082"/>
          </a:xfrm>
          <a:prstGeom prst="rect">
            <a:avLst/>
          </a:prstGeom>
          <a:noFill/>
        </p:spPr>
        <p:txBody>
          <a:bodyPr wrap="square">
            <a:spAutoFit/>
          </a:bodyPr>
          <a:lstStyle/>
          <a:p>
            <a:pPr defTabSz="685800">
              <a:buClrTx/>
            </a:pPr>
            <a:r>
              <a:rPr lang="en-GB" sz="1350" kern="1200" dirty="0">
                <a:latin typeface="Calibri" panose="020F0502020204030204"/>
                <a:ea typeface="+mn-ea"/>
                <a:cs typeface="+mn-cs"/>
              </a:rPr>
              <a:t> </a:t>
            </a:r>
            <a:endParaRPr lang="en-US" sz="1350" kern="1200" dirty="0">
              <a:solidFill>
                <a:prstClr val="black"/>
              </a:solidFill>
              <a:latin typeface="Calibri" panose="020F0502020204030204"/>
              <a:ea typeface="+mn-ea"/>
              <a:cs typeface="+mn-cs"/>
            </a:endParaRPr>
          </a:p>
        </p:txBody>
      </p:sp>
      <p:sp>
        <p:nvSpPr>
          <p:cNvPr id="9" name="TextBox 8">
            <a:extLst>
              <a:ext uri="{FF2B5EF4-FFF2-40B4-BE49-F238E27FC236}">
                <a16:creationId xmlns:a16="http://schemas.microsoft.com/office/drawing/2014/main" id="{D5F5733E-B348-03D7-3CAD-DCC40607537B}"/>
              </a:ext>
            </a:extLst>
          </p:cNvPr>
          <p:cNvSpPr txBox="1"/>
          <p:nvPr/>
        </p:nvSpPr>
        <p:spPr>
          <a:xfrm>
            <a:off x="2286772" y="2433250"/>
            <a:ext cx="4573544" cy="300082"/>
          </a:xfrm>
          <a:prstGeom prst="rect">
            <a:avLst/>
          </a:prstGeom>
          <a:noFill/>
        </p:spPr>
        <p:txBody>
          <a:bodyPr wrap="square">
            <a:spAutoFit/>
          </a:bodyPr>
          <a:lstStyle/>
          <a:p>
            <a:pPr defTabSz="685800">
              <a:buClrTx/>
            </a:pPr>
            <a:r>
              <a:rPr lang="en-GB" sz="1350" kern="1200" dirty="0">
                <a:latin typeface="Calibri" panose="020F0502020204030204"/>
                <a:ea typeface="+mn-ea"/>
                <a:cs typeface="+mn-cs"/>
              </a:rPr>
              <a:t> </a:t>
            </a:r>
            <a:endParaRPr lang="en-US" sz="1350" kern="1200" dirty="0">
              <a:solidFill>
                <a:prstClr val="black"/>
              </a:solidFill>
              <a:latin typeface="Calibri" panose="020F0502020204030204"/>
              <a:ea typeface="+mn-ea"/>
              <a:cs typeface="+mn-cs"/>
            </a:endParaRPr>
          </a:p>
        </p:txBody>
      </p:sp>
      <p:sp>
        <p:nvSpPr>
          <p:cNvPr id="11" name="TextBox 10">
            <a:extLst>
              <a:ext uri="{FF2B5EF4-FFF2-40B4-BE49-F238E27FC236}">
                <a16:creationId xmlns:a16="http://schemas.microsoft.com/office/drawing/2014/main" id="{C89A0A5E-D91B-E096-648B-20A2EC73451A}"/>
              </a:ext>
            </a:extLst>
          </p:cNvPr>
          <p:cNvSpPr txBox="1"/>
          <p:nvPr/>
        </p:nvSpPr>
        <p:spPr>
          <a:xfrm>
            <a:off x="2286772" y="2433250"/>
            <a:ext cx="4573544" cy="300082"/>
          </a:xfrm>
          <a:prstGeom prst="rect">
            <a:avLst/>
          </a:prstGeom>
          <a:noFill/>
        </p:spPr>
        <p:txBody>
          <a:bodyPr wrap="square">
            <a:spAutoFit/>
          </a:bodyPr>
          <a:lstStyle/>
          <a:p>
            <a:pPr defTabSz="685800">
              <a:buClrTx/>
            </a:pPr>
            <a:r>
              <a:rPr lang="en-GB" sz="1350" kern="1200" dirty="0">
                <a:latin typeface="Calibri" panose="020F0502020204030204"/>
                <a:ea typeface="+mn-ea"/>
                <a:cs typeface="+mn-cs"/>
              </a:rPr>
              <a:t> </a:t>
            </a:r>
            <a:endParaRPr lang="en-US" sz="1350" kern="1200" dirty="0">
              <a:solidFill>
                <a:prstClr val="black"/>
              </a:solidFill>
              <a:latin typeface="Calibri" panose="020F0502020204030204"/>
              <a:ea typeface="+mn-ea"/>
              <a:cs typeface="+mn-cs"/>
            </a:endParaRPr>
          </a:p>
        </p:txBody>
      </p:sp>
      <p:sp>
        <p:nvSpPr>
          <p:cNvPr id="3" name="TextBox 2">
            <a:extLst>
              <a:ext uri="{FF2B5EF4-FFF2-40B4-BE49-F238E27FC236}">
                <a16:creationId xmlns:a16="http://schemas.microsoft.com/office/drawing/2014/main" id="{F73E5957-B0F1-F696-7B5A-1AD8E509F410}"/>
              </a:ext>
            </a:extLst>
          </p:cNvPr>
          <p:cNvSpPr txBox="1"/>
          <p:nvPr/>
        </p:nvSpPr>
        <p:spPr>
          <a:xfrm>
            <a:off x="906716" y="622407"/>
            <a:ext cx="6615953" cy="1015663"/>
          </a:xfrm>
          <a:prstGeom prst="rect">
            <a:avLst/>
          </a:prstGeom>
          <a:noFill/>
        </p:spPr>
        <p:txBody>
          <a:bodyPr wrap="square" rtlCol="0">
            <a:spAutoFit/>
          </a:bodyPr>
          <a:lstStyle/>
          <a:p>
            <a:pPr marL="457200" indent="-457200">
              <a:buFont typeface="+mj-lt"/>
              <a:buAutoNum type="arabicPeriod" startAt="3"/>
            </a:pPr>
            <a:r>
              <a:rPr lang="en-US" sz="2000" b="1" dirty="0">
                <a:solidFill>
                  <a:srgbClr val="000000"/>
                </a:solidFill>
                <a:effectLst/>
                <a:latin typeface="+mn-lt"/>
                <a:ea typeface="Calibri" panose="020F0502020204030204" pitchFamily="34" charset="0"/>
                <a:cs typeface="Calibri" panose="020F0502020204030204" pitchFamily="34" charset="0"/>
              </a:rPr>
              <a:t>Identifying </a:t>
            </a:r>
            <a:r>
              <a:rPr lang="en-US" sz="2000" b="1" dirty="0">
                <a:latin typeface="+mn-lt"/>
                <a:ea typeface="Calibri" panose="020F0502020204030204" pitchFamily="34" charset="0"/>
                <a:cs typeface="Calibri" panose="020F0502020204030204" pitchFamily="34" charset="0"/>
              </a:rPr>
              <a:t>t</a:t>
            </a:r>
            <a:r>
              <a:rPr lang="en-US" sz="2000" b="1" dirty="0">
                <a:solidFill>
                  <a:srgbClr val="000000"/>
                </a:solidFill>
                <a:effectLst/>
                <a:latin typeface="+mn-lt"/>
                <a:ea typeface="Calibri" panose="020F0502020204030204" pitchFamily="34" charset="0"/>
                <a:cs typeface="Calibri" panose="020F0502020204030204" pitchFamily="34" charset="0"/>
              </a:rPr>
              <a:t>ransferability factors</a:t>
            </a:r>
            <a:r>
              <a:rPr lang="en-GB" sz="2000" b="1" dirty="0">
                <a:latin typeface="+mn-lt"/>
                <a:ea typeface="Calibri" panose="020F0502020204030204" pitchFamily="34" charset="0"/>
                <a:cs typeface="Times New Roman" panose="02020603050405020304" pitchFamily="18" charset="0"/>
              </a:rPr>
              <a:t> and other </a:t>
            </a:r>
            <a:r>
              <a:rPr lang="en-US" sz="2000" b="1" dirty="0">
                <a:solidFill>
                  <a:srgbClr val="000000"/>
                </a:solidFill>
                <a:effectLst/>
                <a:latin typeface="+mn-lt"/>
                <a:ea typeface="Calibri" panose="020F0502020204030204" pitchFamily="34" charset="0"/>
                <a:cs typeface="Calibri" panose="020F0502020204030204" pitchFamily="34" charset="0"/>
              </a:rPr>
              <a:t>national-level initiatives</a:t>
            </a:r>
            <a:endParaRPr lang="en-GB" sz="2000" b="1" dirty="0">
              <a:effectLst/>
              <a:latin typeface="+mn-lt"/>
              <a:ea typeface="Calibri" panose="020F0502020204030204" pitchFamily="34" charset="0"/>
              <a:cs typeface="Times New Roman" panose="02020603050405020304" pitchFamily="18" charset="0"/>
            </a:endParaRPr>
          </a:p>
          <a:p>
            <a:endParaRPr lang="en-US" sz="2000" b="1" dirty="0"/>
          </a:p>
        </p:txBody>
      </p:sp>
      <p:sp>
        <p:nvSpPr>
          <p:cNvPr id="6" name="TextBox 5">
            <a:extLst>
              <a:ext uri="{FF2B5EF4-FFF2-40B4-BE49-F238E27FC236}">
                <a16:creationId xmlns:a16="http://schemas.microsoft.com/office/drawing/2014/main" id="{430A309B-5D22-1BB1-1577-41AF41451CC9}"/>
              </a:ext>
            </a:extLst>
          </p:cNvPr>
          <p:cNvSpPr txBox="1"/>
          <p:nvPr/>
        </p:nvSpPr>
        <p:spPr>
          <a:xfrm>
            <a:off x="1327299" y="1517552"/>
            <a:ext cx="6744327" cy="2190343"/>
          </a:xfrm>
          <a:prstGeom prst="rect">
            <a:avLst/>
          </a:prstGeom>
          <a:noFill/>
        </p:spPr>
        <p:txBody>
          <a:bodyPr wrap="square" anchor="t">
            <a:spAutoFit/>
          </a:bodyPr>
          <a:lstStyle/>
          <a:p>
            <a:pPr defTabSz="781812">
              <a:spcAft>
                <a:spcPts val="450"/>
              </a:spcAft>
              <a:buClrTx/>
            </a:pPr>
            <a:r>
              <a:rPr lang="en-GB" sz="1600" kern="1200" dirty="0">
                <a:solidFill>
                  <a:prstClr val="black"/>
                </a:solidFill>
                <a:latin typeface="+mn-lt"/>
                <a:ea typeface="+mn-ea"/>
                <a:cs typeface="+mn-cs"/>
              </a:rPr>
              <a:t>Over the course of the project, the aim is not only to identify new approaches but also to analyse the potential for implementing similar ideas and procedures in other countries.</a:t>
            </a:r>
          </a:p>
          <a:p>
            <a:pPr defTabSz="781812">
              <a:spcAft>
                <a:spcPts val="450"/>
              </a:spcAft>
              <a:buClrTx/>
            </a:pPr>
            <a:endParaRPr lang="en-GB" sz="1600" kern="1200" dirty="0">
              <a:solidFill>
                <a:prstClr val="black"/>
              </a:solidFill>
              <a:latin typeface="+mn-lt"/>
              <a:ea typeface="+mn-ea"/>
              <a:cs typeface="+mn-cs"/>
            </a:endParaRPr>
          </a:p>
          <a:p>
            <a:pPr marL="342900" indent="-342900">
              <a:buFont typeface="Arial" panose="020B0604020202020204" pitchFamily="34" charset="0"/>
              <a:buChar char="•"/>
            </a:pPr>
            <a:r>
              <a:rPr lang="en-GB" sz="1600" dirty="0">
                <a:solidFill>
                  <a:srgbClr val="000000"/>
                </a:solidFill>
                <a:effectLst/>
                <a:latin typeface="+mn-lt"/>
                <a:ea typeface="Calibri" panose="020F0502020204030204" pitchFamily="34" charset="0"/>
                <a:cs typeface="Calibri" panose="020F0502020204030204" pitchFamily="34" charset="0"/>
              </a:rPr>
              <a:t>What are the key ‘transferability factors’?</a:t>
            </a:r>
          </a:p>
          <a:p>
            <a:pPr marL="342900" indent="-342900">
              <a:buFont typeface="Arial" panose="020B0604020202020204" pitchFamily="34" charset="0"/>
              <a:buChar char="•"/>
            </a:pPr>
            <a:r>
              <a:rPr lang="en-GB" sz="1600" dirty="0">
                <a:effectLst/>
                <a:latin typeface="+mn-lt"/>
                <a:ea typeface="Calibri" panose="020F0502020204030204" pitchFamily="34" charset="0"/>
                <a:cs typeface="Times New Roman" panose="02020603050405020304" pitchFamily="18" charset="0"/>
              </a:rPr>
              <a:t>How can we best apply these to case studies collated throughout the project? </a:t>
            </a:r>
          </a:p>
          <a:p>
            <a:endParaRPr lang="en-GB" sz="16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289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10" name="Rectangle 4109">
            <a:extLst>
              <a:ext uri="{FF2B5EF4-FFF2-40B4-BE49-F238E27FC236}">
                <a16:creationId xmlns:a16="http://schemas.microsoft.com/office/drawing/2014/main" id="{637B2035-1FCB-439A-B421-095E136C7E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12" name="Rectangle 4111">
            <a:extLst>
              <a:ext uri="{FF2B5EF4-FFF2-40B4-BE49-F238E27FC236}">
                <a16:creationId xmlns:a16="http://schemas.microsoft.com/office/drawing/2014/main" id="{676D6CDF-C512-4739-B158-55EE955EFA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27" y="0"/>
            <a:ext cx="9143999" cy="5143498"/>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12FCF110-FFCE-AAB4-067A-ACB0AD03EA2B}"/>
              </a:ext>
            </a:extLst>
          </p:cNvPr>
          <p:cNvSpPr txBox="1"/>
          <p:nvPr/>
        </p:nvSpPr>
        <p:spPr>
          <a:xfrm>
            <a:off x="307207" y="502919"/>
            <a:ext cx="3934380" cy="1611631"/>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400" b="1" kern="1200" dirty="0" err="1">
                <a:solidFill>
                  <a:schemeClr val="tx1"/>
                </a:solidFill>
                <a:latin typeface="+mj-lt"/>
                <a:ea typeface="+mj-ea"/>
                <a:cs typeface="+mj-cs"/>
              </a:rPr>
              <a:t>Tranferability</a:t>
            </a:r>
            <a:r>
              <a:rPr lang="en-US" sz="3400" b="1" kern="1200" dirty="0">
                <a:solidFill>
                  <a:schemeClr val="tx1"/>
                </a:solidFill>
                <a:latin typeface="+mj-lt"/>
                <a:ea typeface="+mj-ea"/>
                <a:cs typeface="+mj-cs"/>
              </a:rPr>
              <a:t> factors – An overview </a:t>
            </a:r>
          </a:p>
        </p:txBody>
      </p:sp>
      <p:pic>
        <p:nvPicPr>
          <p:cNvPr id="4098" name="Picture 2" descr="Arden Executive Coaching">
            <a:extLst>
              <a:ext uri="{FF2B5EF4-FFF2-40B4-BE49-F238E27FC236}">
                <a16:creationId xmlns:a16="http://schemas.microsoft.com/office/drawing/2014/main" id="{4FC86D98-5EEE-BCA3-FD29-FE3C5994E0C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634" r="6452" b="-1"/>
          <a:stretch/>
        </p:blipFill>
        <p:spPr bwMode="auto">
          <a:xfrm>
            <a:off x="20" y="2328863"/>
            <a:ext cx="4836298" cy="2814637"/>
          </a:xfrm>
          <a:custGeom>
            <a:avLst/>
            <a:gdLst/>
            <a:ahLst/>
            <a:cxnLst/>
            <a:rect l="l" t="t" r="r" b="b"/>
            <a:pathLst>
              <a:path w="6448424" h="3752849">
                <a:moveTo>
                  <a:pt x="0" y="0"/>
                </a:moveTo>
                <a:lnTo>
                  <a:pt x="137978" y="22215"/>
                </a:lnTo>
                <a:cubicBezTo>
                  <a:pt x="196046" y="32277"/>
                  <a:pt x="252469" y="42437"/>
                  <a:pt x="295660" y="49771"/>
                </a:cubicBezTo>
                <a:cubicBezTo>
                  <a:pt x="364885" y="66610"/>
                  <a:pt x="403214" y="32071"/>
                  <a:pt x="456941" y="65635"/>
                </a:cubicBezTo>
                <a:cubicBezTo>
                  <a:pt x="529612" y="69090"/>
                  <a:pt x="662508" y="71245"/>
                  <a:pt x="731691" y="70501"/>
                </a:cubicBezTo>
                <a:cubicBezTo>
                  <a:pt x="768741" y="62400"/>
                  <a:pt x="808263" y="64633"/>
                  <a:pt x="841820" y="61171"/>
                </a:cubicBezTo>
                <a:cubicBezTo>
                  <a:pt x="958973" y="43639"/>
                  <a:pt x="1009730" y="45863"/>
                  <a:pt x="1068219" y="39136"/>
                </a:cubicBezTo>
                <a:cubicBezTo>
                  <a:pt x="1104329" y="33447"/>
                  <a:pt x="1156536" y="44203"/>
                  <a:pt x="1174190" y="38808"/>
                </a:cubicBezTo>
                <a:cubicBezTo>
                  <a:pt x="1188943" y="36385"/>
                  <a:pt x="1213832" y="14880"/>
                  <a:pt x="1225923" y="34507"/>
                </a:cubicBezTo>
                <a:cubicBezTo>
                  <a:pt x="1305283" y="8501"/>
                  <a:pt x="1319617" y="30839"/>
                  <a:pt x="1385617" y="18003"/>
                </a:cubicBezTo>
                <a:cubicBezTo>
                  <a:pt x="1461876" y="-26747"/>
                  <a:pt x="1519510" y="56342"/>
                  <a:pt x="1563967" y="4638"/>
                </a:cubicBezTo>
                <a:lnTo>
                  <a:pt x="1676634" y="10582"/>
                </a:lnTo>
                <a:lnTo>
                  <a:pt x="1769429" y="20265"/>
                </a:lnTo>
                <a:cubicBezTo>
                  <a:pt x="1790625" y="23534"/>
                  <a:pt x="1880369" y="18448"/>
                  <a:pt x="1900584" y="27732"/>
                </a:cubicBezTo>
                <a:cubicBezTo>
                  <a:pt x="2072430" y="22762"/>
                  <a:pt x="2014935" y="5831"/>
                  <a:pt x="2127041" y="22101"/>
                </a:cubicBezTo>
                <a:cubicBezTo>
                  <a:pt x="2168847" y="65820"/>
                  <a:pt x="2153052" y="28773"/>
                  <a:pt x="2211644" y="44507"/>
                </a:cubicBezTo>
                <a:cubicBezTo>
                  <a:pt x="2211201" y="9921"/>
                  <a:pt x="2277596" y="73686"/>
                  <a:pt x="2299605" y="38004"/>
                </a:cubicBezTo>
                <a:cubicBezTo>
                  <a:pt x="2309570" y="41997"/>
                  <a:pt x="2318531" y="46991"/>
                  <a:pt x="2327359" y="52270"/>
                </a:cubicBezTo>
                <a:lnTo>
                  <a:pt x="2331995" y="55017"/>
                </a:lnTo>
                <a:lnTo>
                  <a:pt x="2353777" y="59755"/>
                </a:lnTo>
                <a:lnTo>
                  <a:pt x="2355893" y="68914"/>
                </a:lnTo>
                <a:lnTo>
                  <a:pt x="2385794" y="81650"/>
                </a:lnTo>
                <a:cubicBezTo>
                  <a:pt x="2397613" y="85211"/>
                  <a:pt x="2411061" y="87627"/>
                  <a:pt x="2427010" y="88184"/>
                </a:cubicBezTo>
                <a:cubicBezTo>
                  <a:pt x="2486314" y="76422"/>
                  <a:pt x="2553170" y="126870"/>
                  <a:pt x="2627153" y="110451"/>
                </a:cubicBezTo>
                <a:cubicBezTo>
                  <a:pt x="2653722" y="107383"/>
                  <a:pt x="2732043" y="116068"/>
                  <a:pt x="2744462" y="128780"/>
                </a:cubicBezTo>
                <a:cubicBezTo>
                  <a:pt x="2760299" y="132873"/>
                  <a:pt x="2780248" y="130843"/>
                  <a:pt x="2785202" y="143610"/>
                </a:cubicBezTo>
                <a:cubicBezTo>
                  <a:pt x="2794558" y="159316"/>
                  <a:pt x="2856498" y="142821"/>
                  <a:pt x="2844667" y="159029"/>
                </a:cubicBezTo>
                <a:cubicBezTo>
                  <a:pt x="2888530" y="147871"/>
                  <a:pt x="2914187" y="181391"/>
                  <a:pt x="2946649" y="192330"/>
                </a:cubicBezTo>
                <a:cubicBezTo>
                  <a:pt x="2981872" y="180417"/>
                  <a:pt x="3015239" y="215115"/>
                  <a:pt x="3088812" y="226485"/>
                </a:cubicBezTo>
                <a:cubicBezTo>
                  <a:pt x="3127734" y="212524"/>
                  <a:pt x="3138301" y="234381"/>
                  <a:pt x="3208669" y="217774"/>
                </a:cubicBezTo>
                <a:cubicBezTo>
                  <a:pt x="3242208" y="219284"/>
                  <a:pt x="3229623" y="233297"/>
                  <a:pt x="3290045" y="235553"/>
                </a:cubicBezTo>
                <a:cubicBezTo>
                  <a:pt x="3399655" y="215239"/>
                  <a:pt x="3444518" y="245862"/>
                  <a:pt x="3529335" y="249571"/>
                </a:cubicBezTo>
                <a:cubicBezTo>
                  <a:pt x="3623697" y="257405"/>
                  <a:pt x="3587652" y="268832"/>
                  <a:pt x="3716766" y="252690"/>
                </a:cubicBezTo>
                <a:cubicBezTo>
                  <a:pt x="3723469" y="267318"/>
                  <a:pt x="3737863" y="269842"/>
                  <a:pt x="3765333" y="266823"/>
                </a:cubicBezTo>
                <a:cubicBezTo>
                  <a:pt x="3810754" y="271601"/>
                  <a:pt x="3792745" y="303866"/>
                  <a:pt x="3846897" y="290090"/>
                </a:cubicBezTo>
                <a:cubicBezTo>
                  <a:pt x="3830941" y="306608"/>
                  <a:pt x="3929114" y="308026"/>
                  <a:pt x="3900217" y="323590"/>
                </a:cubicBezTo>
                <a:cubicBezTo>
                  <a:pt x="3922367" y="343425"/>
                  <a:pt x="3948574" y="318948"/>
                  <a:pt x="3971444" y="336662"/>
                </a:cubicBezTo>
                <a:cubicBezTo>
                  <a:pt x="4002781" y="344193"/>
                  <a:pt x="3960997" y="315419"/>
                  <a:pt x="3997868" y="318867"/>
                </a:cubicBezTo>
                <a:cubicBezTo>
                  <a:pt x="4041159" y="326219"/>
                  <a:pt x="4055435" y="293981"/>
                  <a:pt x="4070852" y="339615"/>
                </a:cubicBezTo>
                <a:cubicBezTo>
                  <a:pt x="4121286" y="335828"/>
                  <a:pt x="4121920" y="355506"/>
                  <a:pt x="4180483" y="373369"/>
                </a:cubicBezTo>
                <a:cubicBezTo>
                  <a:pt x="4211379" y="366707"/>
                  <a:pt x="4230171" y="374664"/>
                  <a:pt x="4246264" y="387458"/>
                </a:cubicBezTo>
                <a:cubicBezTo>
                  <a:pt x="4308508" y="393310"/>
                  <a:pt x="4357326" y="416142"/>
                  <a:pt x="4423169" y="431783"/>
                </a:cubicBezTo>
                <a:lnTo>
                  <a:pt x="4446752" y="435383"/>
                </a:lnTo>
                <a:lnTo>
                  <a:pt x="4446954" y="435566"/>
                </a:lnTo>
                <a:cubicBezTo>
                  <a:pt x="4508528" y="480137"/>
                  <a:pt x="4617740" y="529869"/>
                  <a:pt x="4662523" y="553169"/>
                </a:cubicBezTo>
                <a:cubicBezTo>
                  <a:pt x="4720320" y="547046"/>
                  <a:pt x="4678644" y="560102"/>
                  <a:pt x="4715641" y="575354"/>
                </a:cubicBezTo>
                <a:cubicBezTo>
                  <a:pt x="4682056" y="593278"/>
                  <a:pt x="4768370" y="586520"/>
                  <a:pt x="4742071" y="614016"/>
                </a:cubicBezTo>
                <a:cubicBezTo>
                  <a:pt x="4749637" y="615922"/>
                  <a:pt x="4757797" y="616899"/>
                  <a:pt x="4766183" y="617675"/>
                </a:cubicBezTo>
                <a:lnTo>
                  <a:pt x="4770562" y="618094"/>
                </a:lnTo>
                <a:lnTo>
                  <a:pt x="4783240" y="624350"/>
                </a:lnTo>
                <a:lnTo>
                  <a:pt x="4792882" y="620401"/>
                </a:lnTo>
                <a:lnTo>
                  <a:pt x="4816310" y="625721"/>
                </a:lnTo>
                <a:cubicBezTo>
                  <a:pt x="4824144" y="628595"/>
                  <a:pt x="4831482" y="632720"/>
                  <a:pt x="4837953" y="638824"/>
                </a:cubicBezTo>
                <a:cubicBezTo>
                  <a:pt x="4848645" y="668753"/>
                  <a:pt x="4922266" y="669148"/>
                  <a:pt x="4933914" y="707398"/>
                </a:cubicBezTo>
                <a:cubicBezTo>
                  <a:pt x="4940833" y="719653"/>
                  <a:pt x="4978358" y="746502"/>
                  <a:pt x="4995259" y="744825"/>
                </a:cubicBezTo>
                <a:cubicBezTo>
                  <a:pt x="5005107" y="749034"/>
                  <a:pt x="5010567" y="758092"/>
                  <a:pt x="5024744" y="753396"/>
                </a:cubicBezTo>
                <a:cubicBezTo>
                  <a:pt x="5047511" y="761361"/>
                  <a:pt x="5109162" y="783016"/>
                  <a:pt x="5131877" y="792613"/>
                </a:cubicBezTo>
                <a:cubicBezTo>
                  <a:pt x="5132671" y="802792"/>
                  <a:pt x="5144554" y="806683"/>
                  <a:pt x="5161031" y="810975"/>
                </a:cubicBezTo>
                <a:lnTo>
                  <a:pt x="5176815" y="815342"/>
                </a:lnTo>
                <a:lnTo>
                  <a:pt x="5180064" y="831233"/>
                </a:lnTo>
                <a:cubicBezTo>
                  <a:pt x="5202966" y="819270"/>
                  <a:pt x="5188976" y="863361"/>
                  <a:pt x="5215059" y="865080"/>
                </a:cubicBezTo>
                <a:cubicBezTo>
                  <a:pt x="5235765" y="864786"/>
                  <a:pt x="5236347" y="878098"/>
                  <a:pt x="5245643" y="887119"/>
                </a:cubicBezTo>
                <a:cubicBezTo>
                  <a:pt x="5267660" y="891609"/>
                  <a:pt x="5295742" y="939348"/>
                  <a:pt x="5295952" y="957174"/>
                </a:cubicBezTo>
                <a:cubicBezTo>
                  <a:pt x="5284322" y="1008946"/>
                  <a:pt x="5374979" y="1038019"/>
                  <a:pt x="5367826" y="1079140"/>
                </a:cubicBezTo>
                <a:cubicBezTo>
                  <a:pt x="5371668" y="1089190"/>
                  <a:pt x="5377921" y="1097135"/>
                  <a:pt x="5385646" y="1103730"/>
                </a:cubicBezTo>
                <a:lnTo>
                  <a:pt x="5410965" y="1119397"/>
                </a:lnTo>
                <a:lnTo>
                  <a:pt x="5436960" y="1130910"/>
                </a:lnTo>
                <a:lnTo>
                  <a:pt x="5442083" y="1133134"/>
                </a:lnTo>
                <a:cubicBezTo>
                  <a:pt x="5451910" y="1137346"/>
                  <a:pt x="5457170" y="1169188"/>
                  <a:pt x="5465219" y="1174479"/>
                </a:cubicBezTo>
                <a:cubicBezTo>
                  <a:pt x="5488744" y="1195184"/>
                  <a:pt x="5467141" y="1223401"/>
                  <a:pt x="5488171" y="1238604"/>
                </a:cubicBezTo>
                <a:cubicBezTo>
                  <a:pt x="5523491" y="1271811"/>
                  <a:pt x="5486623" y="1305961"/>
                  <a:pt x="5562172" y="1320840"/>
                </a:cubicBezTo>
                <a:cubicBezTo>
                  <a:pt x="5601634" y="1385316"/>
                  <a:pt x="5636528" y="1453139"/>
                  <a:pt x="5686905" y="1512529"/>
                </a:cubicBezTo>
                <a:cubicBezTo>
                  <a:pt x="5729049" y="1575678"/>
                  <a:pt x="5699691" y="1553768"/>
                  <a:pt x="5748726" y="1623716"/>
                </a:cubicBezTo>
                <a:cubicBezTo>
                  <a:pt x="5783098" y="1689734"/>
                  <a:pt x="5789710" y="1639740"/>
                  <a:pt x="5842593" y="1726595"/>
                </a:cubicBezTo>
                <a:cubicBezTo>
                  <a:pt x="5837824" y="1733043"/>
                  <a:pt x="5862023" y="1845188"/>
                  <a:pt x="5861042" y="1851837"/>
                </a:cubicBezTo>
                <a:cubicBezTo>
                  <a:pt x="5874156" y="1887981"/>
                  <a:pt x="5901790" y="1919218"/>
                  <a:pt x="5921290" y="1943460"/>
                </a:cubicBezTo>
                <a:lnTo>
                  <a:pt x="5978046" y="1997284"/>
                </a:lnTo>
                <a:lnTo>
                  <a:pt x="5992479" y="2056720"/>
                </a:lnTo>
                <a:cubicBezTo>
                  <a:pt x="6011078" y="2079033"/>
                  <a:pt x="6072687" y="2117397"/>
                  <a:pt x="6089639" y="2131171"/>
                </a:cubicBezTo>
                <a:lnTo>
                  <a:pt x="6094199" y="2139379"/>
                </a:lnTo>
                <a:lnTo>
                  <a:pt x="6094822" y="2139386"/>
                </a:lnTo>
                <a:cubicBezTo>
                  <a:pt x="6096947" y="2140841"/>
                  <a:pt x="6098876" y="2143416"/>
                  <a:pt x="6100692" y="2147736"/>
                </a:cubicBezTo>
                <a:lnTo>
                  <a:pt x="6102516" y="2154343"/>
                </a:lnTo>
                <a:lnTo>
                  <a:pt x="6111361" y="2170264"/>
                </a:lnTo>
                <a:lnTo>
                  <a:pt x="6215475" y="2270153"/>
                </a:lnTo>
                <a:lnTo>
                  <a:pt x="6255966" y="2335401"/>
                </a:lnTo>
                <a:lnTo>
                  <a:pt x="6272711" y="2385144"/>
                </a:lnTo>
                <a:cubicBezTo>
                  <a:pt x="6282320" y="2406495"/>
                  <a:pt x="6299066" y="2405139"/>
                  <a:pt x="6304347" y="2439388"/>
                </a:cubicBezTo>
                <a:cubicBezTo>
                  <a:pt x="6297131" y="2486231"/>
                  <a:pt x="6325530" y="2500962"/>
                  <a:pt x="6326729" y="2549400"/>
                </a:cubicBezTo>
                <a:cubicBezTo>
                  <a:pt x="6325926" y="2572066"/>
                  <a:pt x="6339111" y="2599957"/>
                  <a:pt x="6344663" y="2628839"/>
                </a:cubicBezTo>
                <a:lnTo>
                  <a:pt x="6375811" y="2639204"/>
                </a:lnTo>
                <a:cubicBezTo>
                  <a:pt x="6375427" y="2643533"/>
                  <a:pt x="6375041" y="2647863"/>
                  <a:pt x="6374657" y="2652193"/>
                </a:cubicBezTo>
                <a:cubicBezTo>
                  <a:pt x="6373555" y="2658134"/>
                  <a:pt x="6371943" y="2662665"/>
                  <a:pt x="6369740" y="2664642"/>
                </a:cubicBezTo>
                <a:cubicBezTo>
                  <a:pt x="6368032" y="2674540"/>
                  <a:pt x="6371528" y="2686899"/>
                  <a:pt x="6361964" y="2690172"/>
                </a:cubicBezTo>
                <a:cubicBezTo>
                  <a:pt x="6350507" y="2696218"/>
                  <a:pt x="6369375" y="2734440"/>
                  <a:pt x="6355511" y="2727335"/>
                </a:cubicBezTo>
                <a:cubicBezTo>
                  <a:pt x="6358746" y="2734104"/>
                  <a:pt x="6360434" y="2742096"/>
                  <a:pt x="6361058" y="2750592"/>
                </a:cubicBezTo>
                <a:cubicBezTo>
                  <a:pt x="6361013" y="2751998"/>
                  <a:pt x="6360970" y="2753408"/>
                  <a:pt x="6360926" y="2754814"/>
                </a:cubicBezTo>
                <a:lnTo>
                  <a:pt x="6339285" y="2810353"/>
                </a:lnTo>
                <a:cubicBezTo>
                  <a:pt x="6360091" y="2854187"/>
                  <a:pt x="6313103" y="2870086"/>
                  <a:pt x="6325672" y="2908809"/>
                </a:cubicBezTo>
                <a:cubicBezTo>
                  <a:pt x="6341563" y="2966972"/>
                  <a:pt x="6291836" y="2935388"/>
                  <a:pt x="6333498" y="3009772"/>
                </a:cubicBezTo>
                <a:cubicBezTo>
                  <a:pt x="6345476" y="3039254"/>
                  <a:pt x="6345955" y="3068963"/>
                  <a:pt x="6334947" y="3095405"/>
                </a:cubicBezTo>
                <a:lnTo>
                  <a:pt x="6344768" y="3155941"/>
                </a:lnTo>
                <a:cubicBezTo>
                  <a:pt x="6348643" y="3153663"/>
                  <a:pt x="6311793" y="3186588"/>
                  <a:pt x="6314754" y="3197987"/>
                </a:cubicBezTo>
                <a:cubicBezTo>
                  <a:pt x="6318695" y="3221971"/>
                  <a:pt x="6319257" y="3226752"/>
                  <a:pt x="6304230" y="3239690"/>
                </a:cubicBezTo>
                <a:cubicBezTo>
                  <a:pt x="6306321" y="3248567"/>
                  <a:pt x="6307305" y="3254005"/>
                  <a:pt x="6308837" y="3264003"/>
                </a:cubicBezTo>
                <a:cubicBezTo>
                  <a:pt x="6301812" y="3288243"/>
                  <a:pt x="6298529" y="3302527"/>
                  <a:pt x="6309285" y="3324103"/>
                </a:cubicBezTo>
                <a:cubicBezTo>
                  <a:pt x="6301188" y="3343007"/>
                  <a:pt x="6329285" y="3359307"/>
                  <a:pt x="6342503" y="3405661"/>
                </a:cubicBezTo>
                <a:cubicBezTo>
                  <a:pt x="6338012" y="3447477"/>
                  <a:pt x="6408325" y="3505721"/>
                  <a:pt x="6401531" y="3550593"/>
                </a:cubicBezTo>
                <a:cubicBezTo>
                  <a:pt x="6395655" y="3579549"/>
                  <a:pt x="6423437" y="3594758"/>
                  <a:pt x="6427705" y="3624684"/>
                </a:cubicBezTo>
                <a:cubicBezTo>
                  <a:pt x="6416402" y="3629199"/>
                  <a:pt x="6435787" y="3639516"/>
                  <a:pt x="6448424" y="3657106"/>
                </a:cubicBezTo>
                <a:lnTo>
                  <a:pt x="6444014" y="3752742"/>
                </a:lnTo>
                <a:cubicBezTo>
                  <a:pt x="6443990" y="3752777"/>
                  <a:pt x="6443967" y="3752813"/>
                  <a:pt x="6443946" y="3752849"/>
                </a:cubicBezTo>
                <a:lnTo>
                  <a:pt x="0" y="3752849"/>
                </a:lnTo>
                <a:close/>
              </a:path>
            </a:pathLst>
          </a:cu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D24D3B3-4D99-C786-F56A-9C51408965A1}"/>
              </a:ext>
            </a:extLst>
          </p:cNvPr>
          <p:cNvSpPr txBox="1"/>
          <p:nvPr/>
        </p:nvSpPr>
        <p:spPr>
          <a:xfrm>
            <a:off x="4457310" y="368834"/>
            <a:ext cx="4690817" cy="4774664"/>
          </a:xfrm>
          <a:prstGeom prst="rect">
            <a:avLst/>
          </a:prstGeom>
        </p:spPr>
        <p:txBody>
          <a:bodyPr vert="horz" lIns="91440" tIns="45720" rIns="91440" bIns="45720" rtlCol="0" anchor="t">
            <a:normAutofit fontScale="70000" lnSpcReduction="20000"/>
          </a:bodyPr>
          <a:lstStyle/>
          <a:p>
            <a:pPr marL="514350" marR="0" indent="-228600" fontAlgn="t">
              <a:lnSpc>
                <a:spcPct val="120000"/>
              </a:lnSpc>
              <a:spcBef>
                <a:spcPts val="0"/>
              </a:spcBef>
              <a:buFont typeface="Arial" panose="020B0604020202020204" pitchFamily="34" charset="0"/>
              <a:buChar char="•"/>
            </a:pPr>
            <a:r>
              <a:rPr lang="en-US" sz="2000" b="1" i="0" u="none" strike="noStrike" kern="1200" dirty="0">
                <a:solidFill>
                  <a:schemeClr val="tx1"/>
                </a:solidFill>
                <a:effectLst/>
                <a:latin typeface="+mn-lt"/>
                <a:ea typeface="+mn-ea"/>
                <a:cs typeface="+mn-cs"/>
              </a:rPr>
              <a:t>Pre-existing relationship </a:t>
            </a:r>
            <a:r>
              <a:rPr lang="en-US" sz="2000" kern="1200" dirty="0">
                <a:solidFill>
                  <a:schemeClr val="tx1"/>
                </a:solidFill>
                <a:latin typeface="+mn-lt"/>
                <a:ea typeface="+mn-ea"/>
                <a:cs typeface="+mn-cs"/>
              </a:rPr>
              <a:t>-</a:t>
            </a:r>
            <a:r>
              <a:rPr lang="en-US" sz="2000" b="0" i="1" u="none" strike="noStrike" kern="1200" dirty="0">
                <a:solidFill>
                  <a:schemeClr val="tx1"/>
                </a:solidFill>
                <a:effectLst/>
                <a:latin typeface="+mn-lt"/>
                <a:ea typeface="+mn-ea"/>
                <a:cs typeface="+mn-cs"/>
              </a:rPr>
              <a:t>Track record of collaborative work not replicated in other countries</a:t>
            </a:r>
            <a:endParaRPr lang="en-US" sz="2000" kern="1200" dirty="0">
              <a:solidFill>
                <a:schemeClr val="tx1"/>
              </a:solidFill>
              <a:latin typeface="+mn-lt"/>
              <a:ea typeface="+mn-ea"/>
              <a:cs typeface="+mn-cs"/>
            </a:endParaRPr>
          </a:p>
          <a:p>
            <a:pPr marL="514350" marR="0" indent="-228600" fontAlgn="t">
              <a:lnSpc>
                <a:spcPct val="120000"/>
              </a:lnSpc>
              <a:spcBef>
                <a:spcPts val="0"/>
              </a:spcBef>
              <a:buFont typeface="Arial" panose="020B0604020202020204" pitchFamily="34" charset="0"/>
              <a:buChar char="•"/>
            </a:pPr>
            <a:endParaRPr lang="en-US" sz="2000" b="1" i="0" u="none" strike="noStrike" kern="1200" dirty="0">
              <a:solidFill>
                <a:schemeClr val="tx1"/>
              </a:solidFill>
              <a:effectLst/>
              <a:latin typeface="+mn-lt"/>
              <a:ea typeface="+mn-ea"/>
              <a:cs typeface="+mn-cs"/>
            </a:endParaRPr>
          </a:p>
          <a:p>
            <a:pPr marL="514350" marR="0" indent="-228600" fontAlgn="t">
              <a:lnSpc>
                <a:spcPct val="120000"/>
              </a:lnSpc>
              <a:spcBef>
                <a:spcPts val="0"/>
              </a:spcBef>
              <a:buFont typeface="Arial" panose="020B0604020202020204" pitchFamily="34" charset="0"/>
              <a:buChar char="•"/>
            </a:pPr>
            <a:r>
              <a:rPr lang="en-US" sz="2000" b="1" i="0" u="none" strike="noStrike" kern="1200" dirty="0">
                <a:solidFill>
                  <a:schemeClr val="tx1"/>
                </a:solidFill>
                <a:effectLst/>
                <a:latin typeface="+mn-lt"/>
                <a:ea typeface="+mn-ea"/>
                <a:cs typeface="+mn-cs"/>
              </a:rPr>
              <a:t>Speed of implementation</a:t>
            </a:r>
            <a:r>
              <a:rPr lang="en-US" sz="2000" kern="1200" dirty="0">
                <a:solidFill>
                  <a:schemeClr val="tx1"/>
                </a:solidFill>
                <a:latin typeface="+mn-lt"/>
                <a:ea typeface="+mn-ea"/>
                <a:cs typeface="+mn-cs"/>
              </a:rPr>
              <a:t> - </a:t>
            </a:r>
            <a:r>
              <a:rPr lang="en-US" sz="2000" b="0" i="1" u="none" strike="noStrike" kern="1200" dirty="0">
                <a:solidFill>
                  <a:schemeClr val="tx1"/>
                </a:solidFill>
                <a:effectLst/>
                <a:latin typeface="+mn-lt"/>
                <a:ea typeface="+mn-ea"/>
                <a:cs typeface="+mn-cs"/>
              </a:rPr>
              <a:t>What would be the likely timescales needed to replicate the initiative in other countries</a:t>
            </a:r>
            <a:endParaRPr lang="en-US" sz="2000" kern="1200" dirty="0">
              <a:solidFill>
                <a:schemeClr val="tx1"/>
              </a:solidFill>
              <a:latin typeface="+mn-lt"/>
              <a:ea typeface="+mn-ea"/>
              <a:cs typeface="+mn-cs"/>
            </a:endParaRPr>
          </a:p>
          <a:p>
            <a:pPr marL="514350" marR="0" indent="-228600" fontAlgn="t">
              <a:lnSpc>
                <a:spcPct val="120000"/>
              </a:lnSpc>
              <a:spcBef>
                <a:spcPts val="0"/>
              </a:spcBef>
              <a:buFont typeface="Arial" panose="020B0604020202020204" pitchFamily="34" charset="0"/>
              <a:buChar char="•"/>
            </a:pPr>
            <a:endParaRPr lang="en-US" sz="2000" b="1" i="0" u="none" strike="noStrike" kern="1200" dirty="0">
              <a:solidFill>
                <a:schemeClr val="tx1"/>
              </a:solidFill>
              <a:effectLst/>
              <a:latin typeface="+mn-lt"/>
              <a:ea typeface="+mn-ea"/>
              <a:cs typeface="+mn-cs"/>
            </a:endParaRPr>
          </a:p>
          <a:p>
            <a:pPr marL="514350" marR="0" indent="-228600" fontAlgn="t">
              <a:lnSpc>
                <a:spcPct val="120000"/>
              </a:lnSpc>
              <a:spcBef>
                <a:spcPts val="0"/>
              </a:spcBef>
              <a:buFont typeface="Arial" panose="020B0604020202020204" pitchFamily="34" charset="0"/>
              <a:buChar char="•"/>
            </a:pPr>
            <a:r>
              <a:rPr lang="en-US" sz="2000" b="1" i="0" u="none" strike="noStrike" kern="1200" dirty="0">
                <a:solidFill>
                  <a:schemeClr val="tx1"/>
                </a:solidFill>
                <a:effectLst/>
                <a:latin typeface="+mn-lt"/>
                <a:ea typeface="+mn-ea"/>
                <a:cs typeface="+mn-cs"/>
              </a:rPr>
              <a:t>Funding streams</a:t>
            </a:r>
            <a:r>
              <a:rPr lang="en-US" sz="2000" kern="1200" dirty="0">
                <a:solidFill>
                  <a:schemeClr val="tx1"/>
                </a:solidFill>
                <a:latin typeface="+mn-lt"/>
                <a:ea typeface="+mn-ea"/>
                <a:cs typeface="+mn-cs"/>
              </a:rPr>
              <a:t> - </a:t>
            </a:r>
            <a:r>
              <a:rPr lang="en-US" sz="2000" b="0" i="1" u="none" strike="noStrike" kern="1200" dirty="0">
                <a:solidFill>
                  <a:schemeClr val="tx1"/>
                </a:solidFill>
                <a:effectLst/>
                <a:latin typeface="+mn-lt"/>
                <a:ea typeface="+mn-ea"/>
                <a:cs typeface="+mn-cs"/>
              </a:rPr>
              <a:t>Was the initiative paid for by national or regional funds not  available in other countries?</a:t>
            </a:r>
          </a:p>
          <a:p>
            <a:pPr marL="514350" marR="0" indent="-228600" fontAlgn="t">
              <a:lnSpc>
                <a:spcPct val="120000"/>
              </a:lnSpc>
              <a:spcBef>
                <a:spcPts val="0"/>
              </a:spcBef>
              <a:buFont typeface="Arial" panose="020B0604020202020204" pitchFamily="34" charset="0"/>
              <a:buChar char="•"/>
            </a:pPr>
            <a:endParaRPr lang="en-US" sz="2000" kern="1200" dirty="0">
              <a:solidFill>
                <a:schemeClr val="tx1"/>
              </a:solidFill>
              <a:latin typeface="+mn-lt"/>
              <a:ea typeface="+mn-ea"/>
              <a:cs typeface="+mn-cs"/>
            </a:endParaRPr>
          </a:p>
          <a:p>
            <a:pPr marL="514350" marR="0" indent="-228600" fontAlgn="t">
              <a:lnSpc>
                <a:spcPct val="120000"/>
              </a:lnSpc>
              <a:spcBef>
                <a:spcPts val="0"/>
              </a:spcBef>
              <a:buFont typeface="Arial" panose="020B0604020202020204" pitchFamily="34" charset="0"/>
              <a:buChar char="•"/>
            </a:pPr>
            <a:r>
              <a:rPr lang="en-US" sz="2000" b="1" i="0" u="none" strike="noStrike" kern="1200" dirty="0">
                <a:solidFill>
                  <a:schemeClr val="tx1"/>
                </a:solidFill>
                <a:effectLst/>
                <a:latin typeface="+mn-lt"/>
                <a:ea typeface="+mn-ea"/>
                <a:cs typeface="+mn-cs"/>
              </a:rPr>
              <a:t>Focus area</a:t>
            </a:r>
            <a:r>
              <a:rPr lang="en-US" sz="2000" kern="1200" dirty="0">
                <a:solidFill>
                  <a:schemeClr val="tx1"/>
                </a:solidFill>
                <a:latin typeface="+mn-lt"/>
                <a:ea typeface="+mn-ea"/>
                <a:cs typeface="+mn-cs"/>
              </a:rPr>
              <a:t> - </a:t>
            </a:r>
            <a:r>
              <a:rPr lang="en-US" sz="2000" b="0" i="1" u="none" strike="noStrike" kern="1200" dirty="0">
                <a:solidFill>
                  <a:schemeClr val="tx1"/>
                </a:solidFill>
                <a:effectLst/>
                <a:latin typeface="+mn-lt"/>
                <a:ea typeface="+mn-ea"/>
                <a:cs typeface="+mn-cs"/>
              </a:rPr>
              <a:t>Is the focus of the initiative very specific and not a priority in other countries?</a:t>
            </a:r>
            <a:endParaRPr lang="en-US" sz="2000" kern="1200" dirty="0">
              <a:solidFill>
                <a:schemeClr val="tx1"/>
              </a:solidFill>
              <a:latin typeface="+mn-lt"/>
              <a:ea typeface="+mn-ea"/>
              <a:cs typeface="+mn-cs"/>
            </a:endParaRPr>
          </a:p>
          <a:p>
            <a:pPr marL="514350" marR="0" indent="-228600" fontAlgn="t">
              <a:lnSpc>
                <a:spcPct val="120000"/>
              </a:lnSpc>
              <a:spcBef>
                <a:spcPts val="0"/>
              </a:spcBef>
              <a:buFont typeface="Arial" panose="020B0604020202020204" pitchFamily="34" charset="0"/>
              <a:buChar char="•"/>
            </a:pPr>
            <a:endParaRPr lang="en-US" sz="2000" b="1" i="0" u="none" strike="noStrike" kern="1200" dirty="0">
              <a:solidFill>
                <a:schemeClr val="tx1"/>
              </a:solidFill>
              <a:effectLst/>
              <a:latin typeface="+mn-lt"/>
              <a:ea typeface="+mn-ea"/>
              <a:cs typeface="+mn-cs"/>
            </a:endParaRPr>
          </a:p>
          <a:p>
            <a:pPr marL="514350" marR="0" indent="-228600" fontAlgn="t">
              <a:lnSpc>
                <a:spcPct val="120000"/>
              </a:lnSpc>
              <a:spcBef>
                <a:spcPts val="0"/>
              </a:spcBef>
              <a:buFont typeface="Arial" panose="020B0604020202020204" pitchFamily="34" charset="0"/>
              <a:buChar char="•"/>
            </a:pPr>
            <a:r>
              <a:rPr lang="en-US" sz="2000" b="1" i="0" u="none" strike="noStrike" kern="1200" dirty="0">
                <a:solidFill>
                  <a:schemeClr val="tx1"/>
                </a:solidFill>
                <a:effectLst/>
                <a:latin typeface="+mn-lt"/>
                <a:ea typeface="+mn-ea"/>
                <a:cs typeface="+mn-cs"/>
              </a:rPr>
              <a:t>Regulatory landscape</a:t>
            </a:r>
            <a:r>
              <a:rPr lang="en-US" sz="2000" kern="1200" dirty="0">
                <a:solidFill>
                  <a:schemeClr val="tx1"/>
                </a:solidFill>
                <a:latin typeface="+mn-lt"/>
                <a:ea typeface="+mn-ea"/>
                <a:cs typeface="+mn-cs"/>
              </a:rPr>
              <a:t> - </a:t>
            </a:r>
            <a:r>
              <a:rPr lang="en-US" sz="2000" b="0" i="1" u="none" strike="noStrike" kern="1200" dirty="0">
                <a:solidFill>
                  <a:schemeClr val="tx1"/>
                </a:solidFill>
                <a:effectLst/>
                <a:latin typeface="+mn-lt"/>
                <a:ea typeface="+mn-ea"/>
                <a:cs typeface="+mn-cs"/>
              </a:rPr>
              <a:t>Are there regulatory barriers that would limit applicability in other countries?</a:t>
            </a:r>
            <a:endParaRPr lang="en-US" sz="2000" kern="1200" dirty="0">
              <a:solidFill>
                <a:schemeClr val="tx1"/>
              </a:solidFill>
              <a:latin typeface="+mn-lt"/>
              <a:ea typeface="+mn-ea"/>
              <a:cs typeface="+mn-cs"/>
            </a:endParaRPr>
          </a:p>
          <a:p>
            <a:pPr marL="514350" marR="0" indent="-228600" fontAlgn="t">
              <a:lnSpc>
                <a:spcPct val="120000"/>
              </a:lnSpc>
              <a:spcBef>
                <a:spcPts val="0"/>
              </a:spcBef>
              <a:buFont typeface="Arial" panose="020B0604020202020204" pitchFamily="34" charset="0"/>
              <a:buChar char="•"/>
            </a:pPr>
            <a:endParaRPr lang="en-US" sz="2000" b="1" i="0" u="none" strike="noStrike" kern="1200" dirty="0">
              <a:solidFill>
                <a:schemeClr val="tx1"/>
              </a:solidFill>
              <a:effectLst/>
              <a:latin typeface="+mn-lt"/>
              <a:ea typeface="+mn-ea"/>
              <a:cs typeface="+mn-cs"/>
            </a:endParaRPr>
          </a:p>
          <a:p>
            <a:pPr marL="514350" marR="0" indent="-228600" fontAlgn="t">
              <a:lnSpc>
                <a:spcPct val="120000"/>
              </a:lnSpc>
              <a:spcBef>
                <a:spcPts val="0"/>
              </a:spcBef>
              <a:buFont typeface="Arial" panose="020B0604020202020204" pitchFamily="34" charset="0"/>
              <a:buChar char="•"/>
            </a:pPr>
            <a:r>
              <a:rPr lang="en-US" sz="2000" b="1" i="0" u="none" strike="noStrike" kern="1200" dirty="0">
                <a:solidFill>
                  <a:schemeClr val="tx1"/>
                </a:solidFill>
                <a:effectLst/>
                <a:latin typeface="+mn-lt"/>
                <a:ea typeface="+mn-ea"/>
                <a:cs typeface="+mn-cs"/>
              </a:rPr>
              <a:t>Stakeholder engagement</a:t>
            </a:r>
            <a:r>
              <a:rPr lang="en-US" sz="2000" kern="1200" dirty="0">
                <a:solidFill>
                  <a:schemeClr val="tx1"/>
                </a:solidFill>
                <a:latin typeface="+mn-lt"/>
                <a:ea typeface="+mn-ea"/>
                <a:cs typeface="+mn-cs"/>
              </a:rPr>
              <a:t> - </a:t>
            </a:r>
            <a:r>
              <a:rPr lang="en-US" sz="2000" b="0" i="1" u="none" strike="noStrike" kern="1200" dirty="0">
                <a:solidFill>
                  <a:schemeClr val="tx1"/>
                </a:solidFill>
                <a:effectLst/>
                <a:latin typeface="+mn-lt"/>
                <a:ea typeface="+mn-ea"/>
                <a:cs typeface="+mn-cs"/>
              </a:rPr>
              <a:t>Was there a unique ‘inner circle’ of stakeholders that was key to achieving outcomes?</a:t>
            </a:r>
            <a:endParaRPr lang="en-US" sz="2000" b="0" i="0" u="none" strike="noStrike" kern="1200" dirty="0">
              <a:solidFill>
                <a:schemeClr val="tx1"/>
              </a:solidFill>
              <a:effectLst/>
              <a:latin typeface="+mn-lt"/>
              <a:ea typeface="+mn-ea"/>
              <a:cs typeface="+mn-cs"/>
            </a:endParaRPr>
          </a:p>
          <a:p>
            <a:pPr indent="-228600">
              <a:lnSpc>
                <a:spcPct val="90000"/>
              </a:lnSpc>
              <a:spcAft>
                <a:spcPts val="600"/>
              </a:spcAft>
              <a:buFont typeface="Arial" panose="020B0604020202020204" pitchFamily="34" charset="0"/>
              <a:buChar char="•"/>
            </a:pPr>
            <a:endParaRPr lang="en-US" sz="900" kern="1200" dirty="0">
              <a:solidFill>
                <a:schemeClr val="tx1"/>
              </a:solidFill>
              <a:latin typeface="+mn-lt"/>
              <a:ea typeface="+mn-ea"/>
              <a:cs typeface="+mn-cs"/>
            </a:endParaRPr>
          </a:p>
        </p:txBody>
      </p:sp>
    </p:spTree>
    <p:extLst>
      <p:ext uri="{BB962C8B-B14F-4D97-AF65-F5344CB8AC3E}">
        <p14:creationId xmlns:p14="http://schemas.microsoft.com/office/powerpoint/2010/main" val="168455588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63B0F242421742A9AFBCEA6222179E" ma:contentTypeVersion="18" ma:contentTypeDescription="Create a new document." ma:contentTypeScope="" ma:versionID="19830c4f09b8dbbba97df96394b3aea3">
  <xsd:schema xmlns:xsd="http://www.w3.org/2001/XMLSchema" xmlns:xs="http://www.w3.org/2001/XMLSchema" xmlns:p="http://schemas.microsoft.com/office/2006/metadata/properties" xmlns:ns2="520404fc-7e06-48f6-97de-f43ec7125e4e" xmlns:ns3="d75b79a9-7713-45b9-bd7b-108c6da198d0" targetNamespace="http://schemas.microsoft.com/office/2006/metadata/properties" ma:root="true" ma:fieldsID="750120ece93b713a5b3be629086aaa1c" ns2:_="" ns3:_="">
    <xsd:import namespace="520404fc-7e06-48f6-97de-f43ec7125e4e"/>
    <xsd:import namespace="d75b79a9-7713-45b9-bd7b-108c6da198d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404fc-7e06-48f6-97de-f43ec7125e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4831b584-fb3b-4f67-be56-387f98aa7cd6"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75b79a9-7713-45b9-bd7b-108c6da198d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5d1aa18-0a5d-4155-9508-713de3e75547}" ma:internalName="TaxCatchAll" ma:showField="CatchAllData" ma:web="d75b79a9-7713-45b9-bd7b-108c6da198d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75b79a9-7713-45b9-bd7b-108c6da198d0" xsi:nil="true"/>
    <lcf76f155ced4ddcb4097134ff3c332f xmlns="520404fc-7e06-48f6-97de-f43ec7125e4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630A595-7918-4BA3-8D02-C58BFFAAA961}"/>
</file>

<file path=customXml/itemProps2.xml><?xml version="1.0" encoding="utf-8"?>
<ds:datastoreItem xmlns:ds="http://schemas.openxmlformats.org/officeDocument/2006/customXml" ds:itemID="{83825634-770C-4010-8869-C11FC554380E}"/>
</file>

<file path=customXml/itemProps3.xml><?xml version="1.0" encoding="utf-8"?>
<ds:datastoreItem xmlns:ds="http://schemas.openxmlformats.org/officeDocument/2006/customXml" ds:itemID="{4E74A695-CFE8-4843-9186-063FE1F606C5}"/>
</file>

<file path=docProps/app.xml><?xml version="1.0" encoding="utf-8"?>
<Properties xmlns="http://schemas.openxmlformats.org/officeDocument/2006/extended-properties" xmlns:vt="http://schemas.openxmlformats.org/officeDocument/2006/docPropsVTypes">
  <TotalTime>20432</TotalTime>
  <Words>1417</Words>
  <Application>Microsoft Macintosh PowerPoint</Application>
  <PresentationFormat>Affichage à l'écran (16:9)</PresentationFormat>
  <Paragraphs>129</Paragraphs>
  <Slides>11</Slides>
  <Notes>3</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11</vt:i4>
      </vt:variant>
    </vt:vector>
  </HeadingPairs>
  <TitlesOfParts>
    <vt:vector size="17" baseType="lpstr">
      <vt:lpstr>Arial</vt:lpstr>
      <vt:lpstr>Calibri</vt:lpstr>
      <vt:lpstr>Calibri Light</vt:lpstr>
      <vt:lpstr>Helvetica</vt:lpstr>
      <vt:lpstr>Simple Light</vt:lpstr>
      <vt:lpstr>Office Theme</vt:lpstr>
      <vt:lpstr>Présentation PowerPoint</vt:lpstr>
      <vt:lpstr>Présentation PowerPoint</vt:lpstr>
      <vt:lpstr>Présentation PowerPoint</vt:lpstr>
      <vt:lpstr>Présentation PowerPoint</vt:lpstr>
      <vt:lpstr>What are the emerging priorities? </vt:lpstr>
      <vt:lpstr>New research &amp; changes to the external context</vt:lpstr>
      <vt:lpstr>Présentation PowerPoint</vt:lpstr>
      <vt:lpstr>Présentation PowerPoint</vt:lpstr>
      <vt:lpstr>Présentation PowerPoint</vt:lpstr>
      <vt:lpstr>Présentation PowerPoint</vt:lpstr>
      <vt:lpstr>Final thoughts and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Tristan DAVEZAC</cp:lastModifiedBy>
  <cp:revision>28</cp:revision>
  <dcterms:modified xsi:type="dcterms:W3CDTF">2024-06-11T09:11:58Z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0x0101006663B0F242421742A9AFBCEA6222179E</vt:lpwstr>
  </property>
</Properties>
</file>